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3" r:id="rId8"/>
    <p:sldId id="262" r:id="rId9"/>
    <p:sldId id="261" r:id="rId10"/>
    <p:sldId id="265" r:id="rId11"/>
    <p:sldId id="272" r:id="rId12"/>
    <p:sldId id="271" r:id="rId13"/>
    <p:sldId id="270" r:id="rId14"/>
    <p:sldId id="269" r:id="rId15"/>
    <p:sldId id="268" r:id="rId16"/>
    <p:sldId id="267" r:id="rId17"/>
    <p:sldId id="266" r:id="rId18"/>
    <p:sldId id="282" r:id="rId19"/>
    <p:sldId id="281" r:id="rId20"/>
    <p:sldId id="280" r:id="rId21"/>
    <p:sldId id="286" r:id="rId22"/>
    <p:sldId id="279" r:id="rId23"/>
    <p:sldId id="278" r:id="rId24"/>
    <p:sldId id="277" r:id="rId25"/>
    <p:sldId id="276" r:id="rId26"/>
    <p:sldId id="275" r:id="rId27"/>
    <p:sldId id="274" r:id="rId28"/>
    <p:sldId id="273" r:id="rId29"/>
    <p:sldId id="283" r:id="rId30"/>
    <p:sldId id="285"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1D69FA-F1A7-4520-8177-3228D488BB55}" type="datetimeFigureOut">
              <a:rPr lang="it-IT" smtClean="0"/>
              <a:t>16/06/2018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14840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D69FA-F1A7-4520-8177-3228D488BB55}" type="datetimeFigureOut">
              <a:rPr lang="it-IT" smtClean="0"/>
              <a:t>16/06/2018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326196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D69FA-F1A7-4520-8177-3228D488BB55}" type="datetimeFigureOut">
              <a:rPr lang="it-IT" smtClean="0"/>
              <a:t>16/06/2018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257753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D69FA-F1A7-4520-8177-3228D488BB55}" type="datetimeFigureOut">
              <a:rPr lang="it-IT" smtClean="0"/>
              <a:t>16/06/2018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137785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D69FA-F1A7-4520-8177-3228D488BB55}" type="datetimeFigureOut">
              <a:rPr lang="it-IT" smtClean="0"/>
              <a:t>16/06/2018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57958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1D69FA-F1A7-4520-8177-3228D488BB55}" type="datetimeFigureOut">
              <a:rPr lang="it-IT" smtClean="0"/>
              <a:t>16/06/2018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154901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1D69FA-F1A7-4520-8177-3228D488BB55}" type="datetimeFigureOut">
              <a:rPr lang="it-IT" smtClean="0"/>
              <a:t>16/06/2018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405115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1D69FA-F1A7-4520-8177-3228D488BB55}" type="datetimeFigureOut">
              <a:rPr lang="it-IT" smtClean="0"/>
              <a:t>16/06/2018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81755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D69FA-F1A7-4520-8177-3228D488BB55}" type="datetimeFigureOut">
              <a:rPr lang="it-IT" smtClean="0"/>
              <a:t>16/06/2018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97127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D69FA-F1A7-4520-8177-3228D488BB55}" type="datetimeFigureOut">
              <a:rPr lang="it-IT" smtClean="0"/>
              <a:t>16/06/2018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217179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D69FA-F1A7-4520-8177-3228D488BB55}" type="datetimeFigureOut">
              <a:rPr lang="it-IT" smtClean="0"/>
              <a:t>16/06/2018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64F19F-8081-4769-B06E-68BCE80CBF4B}" type="slidenum">
              <a:rPr lang="it-IT" smtClean="0"/>
              <a:t>‹N›</a:t>
            </a:fld>
            <a:endParaRPr lang="it-IT"/>
          </a:p>
        </p:txBody>
      </p:sp>
    </p:spTree>
    <p:extLst>
      <p:ext uri="{BB962C8B-B14F-4D97-AF65-F5344CB8AC3E}">
        <p14:creationId xmlns:p14="http://schemas.microsoft.com/office/powerpoint/2010/main" val="224568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D69FA-F1A7-4520-8177-3228D488BB55}" type="datetimeFigureOut">
              <a:rPr lang="it-IT" smtClean="0"/>
              <a:t>16/06/2018</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F19F-8081-4769-B06E-68BCE80CBF4B}" type="slidenum">
              <a:rPr lang="it-IT" smtClean="0"/>
              <a:t>‹N›</a:t>
            </a:fld>
            <a:endParaRPr lang="it-IT"/>
          </a:p>
        </p:txBody>
      </p:sp>
    </p:spTree>
    <p:extLst>
      <p:ext uri="{BB962C8B-B14F-4D97-AF65-F5344CB8AC3E}">
        <p14:creationId xmlns:p14="http://schemas.microsoft.com/office/powerpoint/2010/main" val="3945581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anaci.it/"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anaci.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naci.it/"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ardrop 6"/>
          <p:cNvSpPr/>
          <p:nvPr/>
        </p:nvSpPr>
        <p:spPr>
          <a:xfrm>
            <a:off x="5347854" y="3429000"/>
            <a:ext cx="2732475" cy="2591264"/>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ctrTitle"/>
          </p:nvPr>
        </p:nvSpPr>
        <p:spPr>
          <a:xfrm>
            <a:off x="2301921" y="1437185"/>
            <a:ext cx="9144000" cy="2387600"/>
          </a:xfrm>
        </p:spPr>
        <p:txBody>
          <a:bodyPr/>
          <a:lstStyle/>
          <a:p>
            <a:r>
              <a:rPr lang="it-IT" dirty="0">
                <a:latin typeface="Times New Roman" panose="02020603050405020304" pitchFamily="18" charset="0"/>
                <a:cs typeface="Times New Roman" panose="02020603050405020304" pitchFamily="18" charset="0"/>
              </a:rPr>
              <a:t>Deontologia professionale</a:t>
            </a:r>
            <a:br>
              <a:rPr lang="it-IT" dirty="0"/>
            </a:br>
            <a:endParaRPr lang="it-IT" dirty="0"/>
          </a:p>
        </p:txBody>
      </p:sp>
      <p:sp>
        <p:nvSpPr>
          <p:cNvPr id="3" name="Subtitle 2"/>
          <p:cNvSpPr>
            <a:spLocks noGrp="1"/>
          </p:cNvSpPr>
          <p:nvPr>
            <p:ph type="subTitle" idx="1"/>
          </p:nvPr>
        </p:nvSpPr>
        <p:spPr>
          <a:xfrm>
            <a:off x="4479849" y="4467431"/>
            <a:ext cx="3522184" cy="1655762"/>
          </a:xfrm>
        </p:spPr>
        <p:txBody>
          <a:bodyPr>
            <a:normAutofit/>
          </a:bodyPr>
          <a:lstStyle/>
          <a:p>
            <a:pPr algn="r"/>
            <a:r>
              <a:rPr lang="it-IT" sz="2000" dirty="0">
                <a:latin typeface="Times New Roman" panose="02020603050405020304" pitchFamily="18" charset="0"/>
                <a:cs typeface="Times New Roman" panose="02020603050405020304" pitchFamily="18" charset="0"/>
              </a:rPr>
              <a:t>Avv. Gaetano Mulonia</a:t>
            </a:r>
          </a:p>
        </p:txBody>
      </p:sp>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5737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726784" y="309490"/>
            <a:ext cx="9315161" cy="6548510"/>
          </a:xfrm>
        </p:spPr>
        <p:txBody>
          <a:bodyPr>
            <a:normAutofit fontScale="55000" lnSpcReduction="20000"/>
          </a:bodyPr>
          <a:lstStyle/>
          <a:p>
            <a:pPr algn="just"/>
            <a:r>
              <a:rPr lang="it-IT" sz="3200" dirty="0">
                <a:latin typeface="Times New Roman" panose="02020603050405020304" pitchFamily="18" charset="0"/>
                <a:cs typeface="Times New Roman" panose="02020603050405020304" pitchFamily="18" charset="0"/>
              </a:rPr>
              <a:t> </a:t>
            </a:r>
          </a:p>
          <a:p>
            <a:r>
              <a:rPr lang="it-IT" sz="2900" b="1" dirty="0">
                <a:solidFill>
                  <a:srgbClr val="002060"/>
                </a:solidFill>
                <a:latin typeface="Times New Roman" panose="02020603050405020304" pitchFamily="18" charset="0"/>
                <a:cs typeface="Times New Roman" panose="02020603050405020304" pitchFamily="18" charset="0"/>
              </a:rPr>
              <a:t>Titolo II</a:t>
            </a:r>
          </a:p>
          <a:p>
            <a:r>
              <a:rPr lang="it-IT" sz="4400" b="1" dirty="0">
                <a:solidFill>
                  <a:srgbClr val="002060"/>
                </a:solidFill>
                <a:latin typeface="Times New Roman" panose="02020603050405020304" pitchFamily="18" charset="0"/>
                <a:cs typeface="Times New Roman" panose="02020603050405020304" pitchFamily="18" charset="0"/>
              </a:rPr>
              <a:t>Obblighi e doveri</a:t>
            </a:r>
          </a:p>
          <a:p>
            <a:pPr algn="just"/>
            <a:r>
              <a:rPr lang="it-IT" sz="3200" b="1" dirty="0">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a:p>
            <a:pPr algn="just"/>
            <a:r>
              <a:rPr lang="it-IT" sz="3200" b="1" dirty="0">
                <a:latin typeface="Times New Roman" panose="02020603050405020304" pitchFamily="18" charset="0"/>
                <a:cs typeface="Times New Roman" panose="02020603050405020304" pitchFamily="18" charset="0"/>
              </a:rPr>
              <a:t>Capo I – Rapporti con i colleghi e con gli Utenti</a:t>
            </a:r>
            <a:endParaRPr lang="it-IT" sz="3200" dirty="0">
              <a:latin typeface="Times New Roman" panose="02020603050405020304" pitchFamily="18" charset="0"/>
              <a:cs typeface="Times New Roman" panose="02020603050405020304" pitchFamily="18" charset="0"/>
            </a:endParaRPr>
          </a:p>
          <a:p>
            <a:pPr algn="just"/>
            <a:r>
              <a:rPr lang="it-IT" sz="3200" b="1" dirty="0">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a:p>
            <a:pPr algn="just"/>
            <a:r>
              <a:rPr lang="it-IT" sz="3200" b="1" dirty="0">
                <a:latin typeface="Times New Roman" panose="02020603050405020304" pitchFamily="18" charset="0"/>
                <a:cs typeface="Times New Roman" panose="02020603050405020304" pitchFamily="18" charset="0"/>
              </a:rPr>
              <a:t>art. 3  - Identificazione e informazioni</a:t>
            </a:r>
            <a:endParaRPr lang="it-IT" sz="3200" dirty="0">
              <a:latin typeface="Times New Roman" panose="02020603050405020304" pitchFamily="18" charset="0"/>
              <a:cs typeface="Times New Roman" panose="02020603050405020304" pitchFamily="18" charset="0"/>
            </a:endParaRPr>
          </a:p>
          <a:p>
            <a:pPr algn="just"/>
            <a:r>
              <a:rPr lang="it-IT" sz="3200" b="1" dirty="0">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a:p>
            <a:pPr algn="just"/>
            <a:r>
              <a:rPr lang="it-IT" sz="3200" dirty="0">
                <a:latin typeface="Times New Roman" panose="02020603050405020304" pitchFamily="18" charset="0"/>
                <a:cs typeface="Times New Roman" panose="02020603050405020304" pitchFamily="18" charset="0"/>
              </a:rPr>
              <a:t>Fin dai primi contatti con gli utenti, gli associati devono identificare se stessi e informare in ordine all’adesione all’Associazione.</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Essi, inoltre devono fornire le seguenti informazioni:</a:t>
            </a:r>
          </a:p>
          <a:p>
            <a:pPr algn="just"/>
            <a:r>
              <a:rPr lang="it-IT" sz="3200" dirty="0">
                <a:latin typeface="Times New Roman" panose="02020603050405020304" pitchFamily="18" charset="0"/>
                <a:cs typeface="Times New Roman" panose="02020603050405020304" pitchFamily="18" charset="0"/>
              </a:rPr>
              <a:t>- le principali caratteristiche del servizio offerto;</a:t>
            </a:r>
          </a:p>
          <a:p>
            <a:pPr algn="just"/>
            <a:r>
              <a:rPr lang="it-IT" sz="3200" dirty="0">
                <a:latin typeface="Times New Roman" panose="02020603050405020304" pitchFamily="18" charset="0"/>
                <a:cs typeface="Times New Roman" panose="02020603050405020304" pitchFamily="18" charset="0"/>
              </a:rPr>
              <a:t>- il compenso per lo svolgimento del proprio incarico;</a:t>
            </a:r>
          </a:p>
          <a:p>
            <a:pPr algn="just"/>
            <a:r>
              <a:rPr lang="it-IT" sz="3200" dirty="0">
                <a:latin typeface="Times New Roman" panose="02020603050405020304" pitchFamily="18" charset="0"/>
                <a:cs typeface="Times New Roman" panose="02020603050405020304" pitchFamily="18" charset="0"/>
              </a:rPr>
              <a:t>- le spese rimborsabili, se ve ne sono;</a:t>
            </a:r>
          </a:p>
          <a:p>
            <a:pPr algn="just"/>
            <a:r>
              <a:rPr lang="it-IT" sz="3200" dirty="0">
                <a:latin typeface="Times New Roman" panose="02020603050405020304" pitchFamily="18" charset="0"/>
                <a:cs typeface="Times New Roman" panose="02020603050405020304" pitchFamily="18" charset="0"/>
              </a:rPr>
              <a:t>- i termini di pagamento del compenso.</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Le informazioni agli utenti devono essere fornite in modo chiaro e comprensibile, tenendo conto dei principi di buona fede e correttezza, affinché gli stessi possano conoscere esattamente i contenuti del contratto.</a:t>
            </a:r>
          </a:p>
          <a:p>
            <a:pPr algn="just"/>
            <a:r>
              <a:rPr lang="it-IT" sz="3200" dirty="0">
                <a:latin typeface="Times New Roman" panose="02020603050405020304" pitchFamily="18"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06953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874496" y="589791"/>
            <a:ext cx="8843892" cy="5909482"/>
          </a:xfrm>
        </p:spPr>
        <p:txBody>
          <a:bodyPr>
            <a:normAutofit fontScale="70000" lnSpcReduction="20000"/>
          </a:bodyPr>
          <a:lstStyle/>
          <a:p>
            <a:pPr algn="just"/>
            <a:r>
              <a:rPr lang="it-IT" sz="2900" b="1" dirty="0">
                <a:latin typeface="Times New Roman" panose="02020603050405020304" pitchFamily="18" charset="0"/>
                <a:cs typeface="Times New Roman" panose="02020603050405020304" pitchFamily="18" charset="0"/>
              </a:rPr>
              <a:t>Art. 4 – informazioni sull’esercizio professionale</a:t>
            </a:r>
            <a:endParaRPr lang="it-IT" sz="2900" dirty="0">
              <a:latin typeface="Times New Roman" panose="02020603050405020304" pitchFamily="18" charset="0"/>
              <a:cs typeface="Times New Roman" panose="02020603050405020304" pitchFamily="18" charset="0"/>
            </a:endParaRPr>
          </a:p>
          <a:p>
            <a:pPr algn="just"/>
            <a:r>
              <a:rPr lang="it-IT" sz="2900" b="1" dirty="0">
                <a:latin typeface="Times New Roman" panose="02020603050405020304" pitchFamily="18" charset="0"/>
                <a:cs typeface="Times New Roman" panose="02020603050405020304" pitchFamily="18" charset="0"/>
              </a:rPr>
              <a:t> </a:t>
            </a:r>
            <a:endParaRPr lang="it-IT" sz="2900" dirty="0">
              <a:latin typeface="Times New Roman" panose="02020603050405020304" pitchFamily="18" charset="0"/>
              <a:cs typeface="Times New Roman" panose="02020603050405020304" pitchFamily="18" charset="0"/>
            </a:endParaRPr>
          </a:p>
          <a:p>
            <a:pPr algn="just"/>
            <a:r>
              <a:rPr lang="it-IT" sz="2900" dirty="0">
                <a:latin typeface="Times New Roman" panose="02020603050405020304" pitchFamily="18" charset="0"/>
                <a:cs typeface="Times New Roman" panose="02020603050405020304" pitchFamily="18" charset="0"/>
              </a:rPr>
              <a:t>E’ consentito all’Associato dare informazioni sulla prorpia attività professionale, secondo </a:t>
            </a:r>
            <a:r>
              <a:rPr lang="it-IT" sz="2900" b="1" dirty="0">
                <a:latin typeface="Times New Roman" panose="02020603050405020304" pitchFamily="18" charset="0"/>
                <a:cs typeface="Times New Roman" panose="02020603050405020304" pitchFamily="18" charset="0"/>
              </a:rPr>
              <a:t>correttezza e verità</a:t>
            </a:r>
            <a:r>
              <a:rPr lang="it-IT" sz="2900" dirty="0">
                <a:latin typeface="Times New Roman" panose="02020603050405020304" pitchFamily="18" charset="0"/>
                <a:cs typeface="Times New Roman" panose="02020603050405020304" pitchFamily="18" charset="0"/>
              </a:rPr>
              <a:t>, nel rispetto della dignità e del decoro della professione e degli obblighi di riservatezza.</a:t>
            </a:r>
          </a:p>
          <a:p>
            <a:pPr algn="just"/>
            <a:r>
              <a:rPr lang="it-IT" sz="2900" dirty="0">
                <a:latin typeface="Times New Roman" panose="02020603050405020304" pitchFamily="18" charset="0"/>
                <a:cs typeface="Times New Roman" panose="02020603050405020304" pitchFamily="18" charset="0"/>
              </a:rPr>
              <a:t>Quanto ai mezzi di informazione, devono ritenersi </a:t>
            </a:r>
            <a:r>
              <a:rPr lang="it-IT" sz="2900" b="1" dirty="0">
                <a:latin typeface="Times New Roman" panose="02020603050405020304" pitchFamily="18" charset="0"/>
                <a:cs typeface="Times New Roman" panose="02020603050405020304" pitchFamily="18" charset="0"/>
              </a:rPr>
              <a:t>vietati</a:t>
            </a:r>
            <a:r>
              <a:rPr lang="it-IT" sz="2900" dirty="0">
                <a:latin typeface="Times New Roman" panose="02020603050405020304" pitchFamily="18" charset="0"/>
                <a:cs typeface="Times New Roman" panose="02020603050405020304" pitchFamily="18" charset="0"/>
              </a:rPr>
              <a:t> i mezzi di divulgazione anomali e contrari alla dignità professionale quali, a titolo esemplificativo e non esaustivo, </a:t>
            </a:r>
            <a:r>
              <a:rPr lang="it-IT" sz="2900" b="1" dirty="0">
                <a:latin typeface="Times New Roman" panose="02020603050405020304" pitchFamily="18" charset="0"/>
                <a:cs typeface="Times New Roman" panose="02020603050405020304" pitchFamily="18" charset="0"/>
              </a:rPr>
              <a:t>il volantinaggio in qualsiasi forma e lo spamming</a:t>
            </a:r>
            <a:r>
              <a:rPr lang="it-IT" sz="2900" dirty="0">
                <a:latin typeface="Times New Roman" panose="02020603050405020304" pitchFamily="18" charset="0"/>
                <a:cs typeface="Times New Roman" panose="02020603050405020304" pitchFamily="18" charset="0"/>
              </a:rPr>
              <a:t>.</a:t>
            </a:r>
          </a:p>
          <a:p>
            <a:pPr algn="just"/>
            <a:r>
              <a:rPr lang="it-IT" sz="2900" dirty="0">
                <a:latin typeface="Times New Roman" panose="02020603050405020304" pitchFamily="18" charset="0"/>
                <a:cs typeface="Times New Roman" panose="02020603050405020304" pitchFamily="18" charset="0"/>
              </a:rPr>
              <a:t>E’ vietato dare informazioni comparative con altri colleghi, </a:t>
            </a:r>
            <a:r>
              <a:rPr lang="it-IT" sz="2900" b="1" dirty="0">
                <a:latin typeface="Times New Roman" panose="02020603050405020304" pitchFamily="18" charset="0"/>
                <a:cs typeface="Times New Roman" panose="02020603050405020304" pitchFamily="18" charset="0"/>
              </a:rPr>
              <a:t>equivoche, ingannevoli, denigratorie e suggestive.</a:t>
            </a:r>
          </a:p>
          <a:p>
            <a:pPr algn="just"/>
            <a:r>
              <a:rPr lang="it-IT" sz="2900" dirty="0">
                <a:latin typeface="Times New Roman" panose="02020603050405020304" pitchFamily="18" charset="0"/>
                <a:cs typeface="Times New Roman" panose="02020603050405020304" pitchFamily="18" charset="0"/>
              </a:rPr>
              <a:t> </a:t>
            </a:r>
          </a:p>
          <a:p>
            <a:pPr algn="just"/>
            <a:r>
              <a:rPr lang="it-IT" sz="2900" b="1" dirty="0">
                <a:latin typeface="Times New Roman" panose="02020603050405020304" pitchFamily="18" charset="0"/>
                <a:cs typeface="Times New Roman" panose="02020603050405020304" pitchFamily="18" charset="0"/>
              </a:rPr>
              <a:t>Art. 5 – divieto di accaparramento di clientela</a:t>
            </a:r>
            <a:endParaRPr lang="it-IT" sz="2900" dirty="0">
              <a:latin typeface="Times New Roman" panose="02020603050405020304" pitchFamily="18" charset="0"/>
              <a:cs typeface="Times New Roman" panose="02020603050405020304" pitchFamily="18" charset="0"/>
            </a:endParaRPr>
          </a:p>
          <a:p>
            <a:pPr algn="just"/>
            <a:r>
              <a:rPr lang="it-IT" sz="2900" b="1" dirty="0">
                <a:latin typeface="Times New Roman" panose="02020603050405020304" pitchFamily="18" charset="0"/>
                <a:cs typeface="Times New Roman" panose="02020603050405020304" pitchFamily="18" charset="0"/>
              </a:rPr>
              <a:t> </a:t>
            </a:r>
            <a:endParaRPr lang="it-IT" sz="2900" dirty="0">
              <a:latin typeface="Times New Roman" panose="02020603050405020304" pitchFamily="18" charset="0"/>
              <a:cs typeface="Times New Roman" panose="02020603050405020304" pitchFamily="18" charset="0"/>
            </a:endParaRPr>
          </a:p>
          <a:p>
            <a:pPr algn="just"/>
            <a:r>
              <a:rPr lang="it-IT" sz="2900" dirty="0">
                <a:latin typeface="Times New Roman" panose="02020603050405020304" pitchFamily="18" charset="0"/>
                <a:cs typeface="Times New Roman" panose="02020603050405020304" pitchFamily="18" charset="0"/>
              </a:rPr>
              <a:t>E’ vietato acquisire clientela a mezzo di agenzie o procacciatori o con modi non conformi a correttezza e decoro.</a:t>
            </a:r>
          </a:p>
          <a:p>
            <a:pPr algn="just"/>
            <a:r>
              <a:rPr lang="it-IT" sz="2900" dirty="0">
                <a:latin typeface="Times New Roman" panose="02020603050405020304" pitchFamily="18" charset="0"/>
                <a:cs typeface="Times New Roman" panose="02020603050405020304" pitchFamily="18" charset="0"/>
              </a:rPr>
              <a:t> </a:t>
            </a:r>
          </a:p>
          <a:p>
            <a:pPr algn="just"/>
            <a:r>
              <a:rPr lang="it-IT" sz="2900" dirty="0">
                <a:latin typeface="Times New Roman" panose="02020603050405020304" pitchFamily="18" charset="0"/>
                <a:cs typeface="Times New Roman" panose="02020603050405020304" pitchFamily="18" charset="0"/>
              </a:rPr>
              <a:t>Sono altresì vietate l’offerta di omaggi o prestazioni a terzi ovvero la corresponsione o la promessa di vantaggi per ottenere incarichi.</a:t>
            </a:r>
          </a:p>
          <a:p>
            <a:pPr algn="just"/>
            <a:r>
              <a:rPr lang="it-IT" sz="3200" dirty="0">
                <a:latin typeface="Times New Roman" panose="02020603050405020304" pitchFamily="18"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05293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3048000" y="704093"/>
            <a:ext cx="5444836" cy="4380525"/>
          </a:xfrm>
        </p:spPr>
        <p:txBody>
          <a:bodyPr>
            <a:normAutofit fontScale="85000" lnSpcReduction="20000"/>
          </a:bodyPr>
          <a:lstStyle/>
          <a:p>
            <a:pPr algn="just"/>
            <a:r>
              <a:rPr lang="it-IT" b="1" dirty="0">
                <a:latin typeface="Times New Roman" panose="02020603050405020304" pitchFamily="18" charset="0"/>
                <a:cs typeface="Times New Roman" panose="02020603050405020304" pitchFamily="18" charset="0"/>
              </a:rPr>
              <a:t>Art. 6- Dovere di competenza</a:t>
            </a:r>
            <a:endParaRPr lang="it-IT" dirty="0">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L’associato non deve accettare incarichi che sappia di non poter svolgere con adeguata competenza ed organizzazione di mezzi e persone.</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L’Associato al quale viene richiesta la disponibilità ad amministrare uno stabile, prima di dare il proprio assenso, avrà cura di acquisire tutte le informazioni necessarie al fine di effettuare una corretta valutazione delle problematiche esistenti.</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Nel caso di sopravvenuta difficoltà deve informare l’utente.</a:t>
            </a:r>
          </a:p>
          <a:p>
            <a:endParaRPr lang="it-I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836" y="2894063"/>
            <a:ext cx="3555320" cy="3468413"/>
          </a:xfrm>
          <a:prstGeom prst="rect">
            <a:avLst/>
          </a:prstGeom>
        </p:spPr>
      </p:pic>
    </p:spTree>
    <p:extLst>
      <p:ext uri="{BB962C8B-B14F-4D97-AF65-F5344CB8AC3E}">
        <p14:creationId xmlns:p14="http://schemas.microsoft.com/office/powerpoint/2010/main" val="1537963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3048000" y="479009"/>
            <a:ext cx="8895471" cy="6160941"/>
          </a:xfrm>
        </p:spPr>
        <p:txBody>
          <a:bodyPr>
            <a:normAutofit fontScale="85000" lnSpcReduction="20000"/>
          </a:bodyPr>
          <a:lstStyle/>
          <a:p>
            <a:pPr algn="just"/>
            <a:r>
              <a:rPr lang="it-IT" b="1" dirty="0">
                <a:latin typeface="Times New Roman" panose="02020603050405020304" pitchFamily="18" charset="0"/>
                <a:cs typeface="Times New Roman" panose="02020603050405020304" pitchFamily="18" charset="0"/>
              </a:rPr>
              <a:t>Art. 7 – Attività professionale</a:t>
            </a:r>
            <a:endParaRPr lang="it-IT" dirty="0">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L’Amministratore si impegna ad erogare ai clienti servizi </a:t>
            </a:r>
            <a:r>
              <a:rPr lang="it-IT" b="1" dirty="0">
                <a:latin typeface="Times New Roman" panose="02020603050405020304" pitchFamily="18" charset="0"/>
                <a:cs typeface="Times New Roman" panose="02020603050405020304" pitchFamily="18" charset="0"/>
              </a:rPr>
              <a:t>regolari, continui, senza interruzioni, nell’ambito di una predeterminata disponibilità dello studio, con orari giornalieri per la disponibilità telefonica e per il ricevimento dei clienti.</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L’interruzione del servizio potrà avvenire soltanto a seguito di eventi imprevedibili ed indipendenti dalla volontà dell’Amministratore che si impegna a ridurre al minimo eventuali disservizi.</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L’Amministratore è tenuto ad informare l’utente sullo svolgimento del mandato affidatogli quando lo reputi opportuno ed ogni qual volta gliene venga fatta richiesta, </a:t>
            </a:r>
            <a:r>
              <a:rPr lang="it-IT" dirty="0">
                <a:solidFill>
                  <a:srgbClr val="FF0000"/>
                </a:solidFill>
                <a:latin typeface="Times New Roman" panose="02020603050405020304" pitchFamily="18" charset="0"/>
                <a:cs typeface="Times New Roman" panose="02020603050405020304" pitchFamily="18" charset="0"/>
              </a:rPr>
              <a:t>salvo che la stessa risulti pretestuosa o emulativa.</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Tutta la documentazione condominiale deve essere sempre disponibile presso l’amministratore per eventuali verifiche da parte dei condomini. Su richiesta devono essere rilasciate copie dei singoli documenti a spese dell’interessato, compreso l’elenco dei condomini con i loro indirizzi.</a:t>
            </a:r>
          </a:p>
          <a:p>
            <a:pPr algn="just"/>
            <a:r>
              <a:rPr lang="it-IT" dirty="0">
                <a:latin typeface="Times New Roman" panose="02020603050405020304" pitchFamily="18" charset="0"/>
                <a:cs typeface="Times New Roman" panose="02020603050405020304" pitchFamily="18" charset="0"/>
              </a:rPr>
              <a:t> </a:t>
            </a:r>
          </a:p>
          <a:p>
            <a:r>
              <a:rPr lang="it-IT" b="1" dirty="0"/>
              <a:t> </a:t>
            </a:r>
            <a:endParaRPr lang="it-IT" dirty="0"/>
          </a:p>
          <a:p>
            <a:endParaRPr lang="it-IT" dirty="0"/>
          </a:p>
        </p:txBody>
      </p:sp>
    </p:spTree>
    <p:extLst>
      <p:ext uri="{BB962C8B-B14F-4D97-AF65-F5344CB8AC3E}">
        <p14:creationId xmlns:p14="http://schemas.microsoft.com/office/powerpoint/2010/main" val="170053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3048000" y="830703"/>
            <a:ext cx="8754794" cy="2109445"/>
          </a:xfrm>
        </p:spPr>
        <p:txBody>
          <a:bodyPr>
            <a:normAutofit fontScale="70000" lnSpcReduction="20000"/>
          </a:bodyPr>
          <a:lstStyle/>
          <a:p>
            <a:pPr algn="just"/>
            <a:r>
              <a:rPr lang="it-IT" sz="2900" b="1" dirty="0">
                <a:latin typeface="Times New Roman" panose="02020603050405020304" pitchFamily="18" charset="0"/>
                <a:cs typeface="Times New Roman" panose="02020603050405020304" pitchFamily="18" charset="0"/>
              </a:rPr>
              <a:t>Art. 8 – Obbligo di riservatezza</a:t>
            </a:r>
            <a:endParaRPr lang="it-IT" sz="2900" dirty="0">
              <a:latin typeface="Times New Roman" panose="02020603050405020304" pitchFamily="18" charset="0"/>
              <a:cs typeface="Times New Roman" panose="02020603050405020304" pitchFamily="18" charset="0"/>
            </a:endParaRPr>
          </a:p>
          <a:p>
            <a:pPr algn="just"/>
            <a:r>
              <a:rPr lang="it-IT" sz="2900" b="1" dirty="0">
                <a:latin typeface="Times New Roman" panose="02020603050405020304" pitchFamily="18" charset="0"/>
                <a:cs typeface="Times New Roman" panose="02020603050405020304" pitchFamily="18" charset="0"/>
              </a:rPr>
              <a:t> </a:t>
            </a:r>
            <a:endParaRPr lang="it-IT" sz="2900" dirty="0">
              <a:latin typeface="Times New Roman" panose="02020603050405020304" pitchFamily="18" charset="0"/>
              <a:cs typeface="Times New Roman" panose="02020603050405020304" pitchFamily="18" charset="0"/>
            </a:endParaRPr>
          </a:p>
          <a:p>
            <a:pPr algn="just"/>
            <a:r>
              <a:rPr lang="it-IT" sz="2900" dirty="0">
                <a:latin typeface="Times New Roman" panose="02020603050405020304" pitchFamily="18" charset="0"/>
                <a:cs typeface="Times New Roman" panose="02020603050405020304" pitchFamily="18" charset="0"/>
              </a:rPr>
              <a:t>L’Associato deve mantenere la riservatezza su fatti e circostanze in qualsiasi modo apprese sull’attività prestata, attivandosi a tal fine anche nei confronti dei propri collaboratori.</a:t>
            </a:r>
          </a:p>
          <a:p>
            <a:pPr algn="just"/>
            <a:r>
              <a:rPr lang="it-IT" sz="2900" dirty="0">
                <a:latin typeface="Times New Roman" panose="02020603050405020304" pitchFamily="18" charset="0"/>
                <a:cs typeface="Times New Roman" panose="02020603050405020304" pitchFamily="18" charset="0"/>
              </a:rPr>
              <a:t>Nell’esercizio della propria attività, l’Amministratore adotta strumenti informatici periodicamente aggiornati per la tutela della riservatezza dei dati.</a:t>
            </a:r>
          </a:p>
          <a:p>
            <a:endParaRPr lang="it-IT"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8418" y="2940148"/>
            <a:ext cx="4913957" cy="3740727"/>
          </a:xfrm>
          <a:prstGeom prst="rect">
            <a:avLst/>
          </a:prstGeom>
        </p:spPr>
      </p:pic>
    </p:spTree>
    <p:extLst>
      <p:ext uri="{BB962C8B-B14F-4D97-AF65-F5344CB8AC3E}">
        <p14:creationId xmlns:p14="http://schemas.microsoft.com/office/powerpoint/2010/main" val="70055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3048000" y="394605"/>
            <a:ext cx="8965809" cy="6104668"/>
          </a:xfrm>
        </p:spPr>
        <p:txBody>
          <a:bodyPr>
            <a:normAutofit fontScale="85000" lnSpcReduction="20000"/>
          </a:bodyPr>
          <a:lstStyle/>
          <a:p>
            <a:r>
              <a:rPr lang="it-IT" b="1" dirty="0"/>
              <a:t> </a:t>
            </a:r>
            <a:endParaRPr lang="it-IT" dirty="0"/>
          </a:p>
          <a:p>
            <a:pPr algn="just"/>
            <a:r>
              <a:rPr lang="it-IT" b="1" dirty="0">
                <a:latin typeface="Times New Roman" panose="02020603050405020304" pitchFamily="18" charset="0"/>
                <a:cs typeface="Times New Roman" panose="02020603050405020304" pitchFamily="18" charset="0"/>
              </a:rPr>
              <a:t>Art. 9 – Doveri di probità, dignità, decoro, indipendenza e leale concorrenza.</a:t>
            </a:r>
            <a:endParaRPr lang="it-IT" dirty="0">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L’Associato deve ispirare la propria condotta all’osservanza dei doveri di lealtà, correttezza, probità, dignità, decoro, diligenza, competenza, indipendenza e leale concorrenza.</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L’Associato deve fornire un chiaro esempio di rettitudine e di specchiata condotta professionale, in modo da mantenere alto l’apprezzamento della categoria e l’immagine dell’Associazione.</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In particolar modo non deve offendere la dignità umana e avere riguardo alla tutela dei minori.</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Nell’esercizio della sua professione, non deve violare i principi di indipendenza e di obiettività che sono propri del mandato. Deve altresì ispirare la propria condotta al rispetto delle regole in materia di leale concorrenza.</a:t>
            </a: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Deve tenere conto della eventuale mancanza di esperienza, dell’età, dello stato di salute, della scarsa conoscenza della lingua.</a:t>
            </a:r>
          </a:p>
          <a:p>
            <a:endParaRPr lang="it-IT" dirty="0"/>
          </a:p>
        </p:txBody>
      </p:sp>
    </p:spTree>
    <p:extLst>
      <p:ext uri="{BB962C8B-B14F-4D97-AF65-F5344CB8AC3E}">
        <p14:creationId xmlns:p14="http://schemas.microsoft.com/office/powerpoint/2010/main" val="302803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726784" y="296130"/>
            <a:ext cx="6719455" cy="5582406"/>
          </a:xfrm>
        </p:spPr>
        <p:txBody>
          <a:bodyPr>
            <a:normAutofit lnSpcReduction="10000"/>
          </a:bodyPr>
          <a:lstStyle/>
          <a:p>
            <a:pPr algn="just"/>
            <a:r>
              <a:rPr lang="it-IT" sz="2000" b="1" dirty="0">
                <a:latin typeface="Times New Roman" panose="02020603050405020304" pitchFamily="18" charset="0"/>
                <a:cs typeface="Times New Roman" panose="02020603050405020304" pitchFamily="18" charset="0"/>
              </a:rPr>
              <a:t>Art. 10 – Divieto di uso di espressioni sconvenienti ed offensive</a:t>
            </a:r>
            <a:endParaRPr lang="it-IT" sz="2000" dirty="0">
              <a:latin typeface="Times New Roman" panose="02020603050405020304" pitchFamily="18" charset="0"/>
              <a:cs typeface="Times New Roman" panose="02020603050405020304" pitchFamily="18" charset="0"/>
            </a:endParaRPr>
          </a:p>
          <a:p>
            <a:pPr algn="just"/>
            <a:r>
              <a:rPr lang="it-IT" sz="2000" b="1" dirty="0">
                <a:latin typeface="Times New Roman" panose="02020603050405020304" pitchFamily="18" charset="0"/>
                <a:cs typeface="Times New Roman" panose="02020603050405020304" pitchFamily="18" charset="0"/>
              </a:rPr>
              <a:t> </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Indipendentemente dalle disposizioni civili e penali, l’Associato deve evitare di usare espressioni sconvenienti ed offensive.</a:t>
            </a:r>
          </a:p>
          <a:p>
            <a:pPr algn="just"/>
            <a:r>
              <a:rPr lang="it-IT" sz="2000" dirty="0">
                <a:latin typeface="Times New Roman" panose="02020603050405020304" pitchFamily="18" charset="0"/>
                <a:cs typeface="Times New Roman" panose="02020603050405020304" pitchFamily="18" charset="0"/>
              </a:rPr>
              <a:t> </a:t>
            </a:r>
          </a:p>
          <a:p>
            <a:pPr algn="just"/>
            <a:r>
              <a:rPr lang="it-IT" sz="2000" b="1" dirty="0">
                <a:latin typeface="Times New Roman" panose="02020603050405020304" pitchFamily="18" charset="0"/>
                <a:cs typeface="Times New Roman" panose="02020603050405020304" pitchFamily="18" charset="0"/>
              </a:rPr>
              <a:t>Art. 11 – Dovere di aggiornamento professionale</a:t>
            </a:r>
            <a:endParaRPr lang="it-IT" sz="2000" dirty="0">
              <a:latin typeface="Times New Roman" panose="02020603050405020304" pitchFamily="18" charset="0"/>
              <a:cs typeface="Times New Roman" panose="02020603050405020304" pitchFamily="18" charset="0"/>
            </a:endParaRPr>
          </a:p>
          <a:p>
            <a:pPr algn="just"/>
            <a:r>
              <a:rPr lang="it-IT" sz="2000" b="1" dirty="0">
                <a:latin typeface="Times New Roman" panose="02020603050405020304" pitchFamily="18" charset="0"/>
                <a:cs typeface="Times New Roman" panose="02020603050405020304" pitchFamily="18" charset="0"/>
              </a:rPr>
              <a:t> </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E’ dovere dell’associato di curare e accrescere costantemente la propria preparazione professionale.</a:t>
            </a: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L’Associato deve conseguire i crediti</a:t>
            </a:r>
          </a:p>
          <a:p>
            <a:pPr algn="just"/>
            <a:r>
              <a:rPr lang="it-IT" sz="2000" dirty="0">
                <a:latin typeface="Times New Roman" panose="02020603050405020304" pitchFamily="18" charset="0"/>
                <a:cs typeface="Times New Roman" panose="02020603050405020304" pitchFamily="18" charset="0"/>
              </a:rPr>
              <a:t>formativi nel rispetto dello statuto </a:t>
            </a:r>
          </a:p>
          <a:p>
            <a:pPr algn="just"/>
            <a:r>
              <a:rPr lang="it-IT" sz="2000" dirty="0">
                <a:latin typeface="Times New Roman" panose="02020603050405020304" pitchFamily="18" charset="0"/>
                <a:cs typeface="Times New Roman" panose="02020603050405020304" pitchFamily="18" charset="0"/>
              </a:rPr>
              <a:t>ed ai sensi di legge.</a:t>
            </a:r>
          </a:p>
          <a:p>
            <a:endParaRPr lang="it-I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82" y="3476551"/>
            <a:ext cx="4911437" cy="3208142"/>
          </a:xfrm>
          <a:prstGeom prst="rect">
            <a:avLst/>
          </a:prstGeom>
          <a:ln>
            <a:noFill/>
          </a:ln>
          <a:effectLst>
            <a:softEdge rad="112500"/>
          </a:effectLst>
        </p:spPr>
      </p:pic>
    </p:spTree>
    <p:extLst>
      <p:ext uri="{BB962C8B-B14F-4D97-AF65-F5344CB8AC3E}">
        <p14:creationId xmlns:p14="http://schemas.microsoft.com/office/powerpoint/2010/main" val="413204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874497" y="295422"/>
            <a:ext cx="9167448" cy="6562577"/>
          </a:xfrm>
        </p:spPr>
        <p:txBody>
          <a:bodyPr>
            <a:normAutofit fontScale="70000" lnSpcReduction="20000"/>
          </a:bodyPr>
          <a:lstStyle/>
          <a:p>
            <a:pPr algn="just"/>
            <a:r>
              <a:rPr lang="it-IT" sz="2600" b="1" dirty="0">
                <a:latin typeface="Times New Roman" panose="02020603050405020304" pitchFamily="18" charset="0"/>
                <a:cs typeface="Times New Roman" panose="02020603050405020304" pitchFamily="18" charset="0"/>
              </a:rPr>
              <a:t>Art. 12 – Rapporto di colleganza e consegna della documentazione</a:t>
            </a:r>
            <a:endParaRPr lang="it-IT" sz="2600" dirty="0">
              <a:latin typeface="Times New Roman" panose="02020603050405020304" pitchFamily="18" charset="0"/>
              <a:cs typeface="Times New Roman" panose="02020603050405020304" pitchFamily="18" charset="0"/>
            </a:endParaRPr>
          </a:p>
          <a:p>
            <a:pPr algn="just"/>
            <a:r>
              <a:rPr lang="it-IT" sz="2600" b="1" dirty="0">
                <a:latin typeface="Times New Roman" panose="02020603050405020304" pitchFamily="18" charset="0"/>
                <a:cs typeface="Times New Roman" panose="02020603050405020304" pitchFamily="18" charset="0"/>
              </a:rPr>
              <a:t> </a:t>
            </a:r>
            <a:endParaRPr lang="it-IT" sz="2600" dirty="0">
              <a:latin typeface="Times New Roman" panose="02020603050405020304" pitchFamily="18" charset="0"/>
              <a:cs typeface="Times New Roman" panose="02020603050405020304" pitchFamily="18" charset="0"/>
            </a:endParaRPr>
          </a:p>
          <a:p>
            <a:pPr algn="just"/>
            <a:r>
              <a:rPr lang="it-IT" sz="2600" dirty="0">
                <a:latin typeface="Times New Roman" panose="02020603050405020304" pitchFamily="18" charset="0"/>
                <a:cs typeface="Times New Roman" panose="02020603050405020304" pitchFamily="18" charset="0"/>
              </a:rPr>
              <a:t>L’Associato deve mantenere nei confronti dei colleghi un comportamento ispirato a principi di rispetto reciproco, correttezza e lealtà, anche qualora dovesse esaminare, per qualsiasi motivo, l’operato di un collega.</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L’associato deve astenersi dall’esprimere apprezzamenti denigratori sull’attività professionale di un collega ed in particolare sulla sua condotta e suoi presunti errori o incapacità.</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Deve adoperarsi per far corrispondere al collega suoi eventuali crediti.</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La documentazione del condominio deve essere consegnata in originale in tempi brevi e comunque in modo tale da assicurare la continuità della gestione, anche prestando la propria disponibilità a fornire delucidazioni e chiarimenti.</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L’Associato non deve subordinare la consegna della documentazione al pagamento di eventuali crediti.</a:t>
            </a:r>
          </a:p>
          <a:p>
            <a:pPr algn="just"/>
            <a:endParaRPr lang="it-IT" sz="2200" dirty="0">
              <a:latin typeface="Times New Roman" panose="02020603050405020304" pitchFamily="18" charset="0"/>
              <a:cs typeface="Times New Roman" panose="02020603050405020304" pitchFamily="18" charset="0"/>
            </a:endParaRPr>
          </a:p>
          <a:p>
            <a:pPr algn="just"/>
            <a:r>
              <a:rPr lang="it-IT" sz="2600" b="1" dirty="0">
                <a:latin typeface="Times New Roman" panose="02020603050405020304" pitchFamily="18" charset="0"/>
                <a:cs typeface="Times New Roman" panose="02020603050405020304" pitchFamily="18" charset="0"/>
              </a:rPr>
              <a:t>Art. 13 – Rapporti con i collaboratori dello studio</a:t>
            </a:r>
            <a:endParaRPr lang="it-IT" sz="2600" dirty="0">
              <a:latin typeface="Times New Roman" panose="02020603050405020304" pitchFamily="18" charset="0"/>
              <a:cs typeface="Times New Roman" panose="02020603050405020304" pitchFamily="18" charset="0"/>
            </a:endParaRPr>
          </a:p>
          <a:p>
            <a:pPr algn="just"/>
            <a:r>
              <a:rPr lang="it-IT" sz="2600" b="1" dirty="0">
                <a:latin typeface="Times New Roman" panose="02020603050405020304" pitchFamily="18" charset="0"/>
                <a:cs typeface="Times New Roman" panose="02020603050405020304" pitchFamily="18" charset="0"/>
              </a:rPr>
              <a:t> </a:t>
            </a:r>
            <a:endParaRPr lang="it-IT" sz="2600" dirty="0">
              <a:latin typeface="Times New Roman" panose="02020603050405020304" pitchFamily="18" charset="0"/>
              <a:cs typeface="Times New Roman" panose="02020603050405020304" pitchFamily="18" charset="0"/>
            </a:endParaRPr>
          </a:p>
          <a:p>
            <a:pPr algn="just"/>
            <a:r>
              <a:rPr lang="it-IT" sz="2600" dirty="0">
                <a:latin typeface="Times New Roman" panose="02020603050405020304" pitchFamily="18" charset="0"/>
                <a:cs typeface="Times New Roman" panose="02020603050405020304" pitchFamily="18" charset="0"/>
              </a:rPr>
              <a:t>L’associato deve incentivare i propri collaboratori di studio a migliorare la loro preparazione professionale.</a:t>
            </a:r>
          </a:p>
          <a:p>
            <a:endParaRPr lang="it-IT" dirty="0"/>
          </a:p>
        </p:txBody>
      </p:sp>
    </p:spTree>
    <p:extLst>
      <p:ext uri="{BB962C8B-B14F-4D97-AF65-F5344CB8AC3E}">
        <p14:creationId xmlns:p14="http://schemas.microsoft.com/office/powerpoint/2010/main" val="378342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726784" y="1255542"/>
            <a:ext cx="9160416" cy="6045590"/>
          </a:xfrm>
        </p:spPr>
        <p:txBody>
          <a:bodyPr>
            <a:normAutofit fontScale="32500" lnSpcReduction="20000"/>
          </a:bodyPr>
          <a:lstStyle/>
          <a:p>
            <a:pPr algn="just"/>
            <a:r>
              <a:rPr lang="it-IT" sz="5000" b="1" dirty="0">
                <a:latin typeface="Times New Roman" panose="02020603050405020304" pitchFamily="18" charset="0"/>
                <a:cs typeface="Times New Roman" panose="02020603050405020304" pitchFamily="18" charset="0"/>
              </a:rPr>
              <a:t> </a:t>
            </a:r>
            <a:endParaRPr lang="it-IT" sz="5000" dirty="0">
              <a:latin typeface="Times New Roman" panose="02020603050405020304" pitchFamily="18" charset="0"/>
              <a:cs typeface="Times New Roman" panose="02020603050405020304" pitchFamily="18" charset="0"/>
            </a:endParaRPr>
          </a:p>
          <a:p>
            <a:pPr algn="just"/>
            <a:r>
              <a:rPr lang="it-IT" sz="5000" b="1" dirty="0">
                <a:latin typeface="Times New Roman" panose="02020603050405020304" pitchFamily="18" charset="0"/>
                <a:cs typeface="Times New Roman" panose="02020603050405020304" pitchFamily="18" charset="0"/>
              </a:rPr>
              <a:t>Art. 14 -  Uso del logo e del marchio</a:t>
            </a:r>
            <a:endParaRPr lang="it-IT" sz="5000" dirty="0">
              <a:latin typeface="Times New Roman" panose="02020603050405020304" pitchFamily="18" charset="0"/>
              <a:cs typeface="Times New Roman" panose="02020603050405020304" pitchFamily="18" charset="0"/>
            </a:endParaRPr>
          </a:p>
          <a:p>
            <a:pPr algn="just"/>
            <a:r>
              <a:rPr lang="it-IT" sz="5000" b="1" dirty="0">
                <a:latin typeface="Times New Roman" panose="02020603050405020304" pitchFamily="18" charset="0"/>
                <a:cs typeface="Times New Roman" panose="02020603050405020304" pitchFamily="18" charset="0"/>
              </a:rPr>
              <a:t> </a:t>
            </a:r>
            <a:endParaRPr lang="it-IT" sz="5000" dirty="0">
              <a:latin typeface="Times New Roman" panose="02020603050405020304" pitchFamily="18" charset="0"/>
              <a:cs typeface="Times New Roman" panose="02020603050405020304" pitchFamily="18" charset="0"/>
            </a:endParaRPr>
          </a:p>
          <a:p>
            <a:pPr algn="just"/>
            <a:r>
              <a:rPr lang="it-IT" sz="5000" dirty="0">
                <a:latin typeface="Times New Roman" panose="02020603050405020304" pitchFamily="18" charset="0"/>
                <a:cs typeface="Times New Roman" panose="02020603050405020304" pitchFamily="18" charset="0"/>
              </a:rPr>
              <a:t>L’utilizzazione del logo, del marchio e della denominazione dell’Associazione è demandata ad apposito regolamento pubblicato sul sito </a:t>
            </a:r>
            <a:r>
              <a:rPr lang="it-IT" sz="5000" dirty="0">
                <a:latin typeface="Times New Roman" panose="02020603050405020304" pitchFamily="18" charset="0"/>
                <a:cs typeface="Times New Roman" panose="02020603050405020304" pitchFamily="18" charset="0"/>
                <a:hlinkClick r:id="rId2"/>
              </a:rPr>
              <a:t>www.anaci.it</a:t>
            </a:r>
            <a:endParaRPr lang="it-IT" sz="5000" dirty="0">
              <a:latin typeface="Times New Roman" panose="02020603050405020304" pitchFamily="18" charset="0"/>
              <a:cs typeface="Times New Roman" panose="02020603050405020304" pitchFamily="18" charset="0"/>
            </a:endParaRPr>
          </a:p>
          <a:p>
            <a:pPr algn="just"/>
            <a:r>
              <a:rPr lang="it-IT" sz="5000" dirty="0">
                <a:latin typeface="Times New Roman" panose="02020603050405020304" pitchFamily="18" charset="0"/>
                <a:cs typeface="Times New Roman" panose="02020603050405020304" pitchFamily="18" charset="0"/>
              </a:rPr>
              <a:t> </a:t>
            </a:r>
          </a:p>
          <a:p>
            <a:pPr algn="just"/>
            <a:r>
              <a:rPr lang="it-IT" sz="5000" b="1" dirty="0">
                <a:latin typeface="Times New Roman" panose="02020603050405020304" pitchFamily="18" charset="0"/>
                <a:cs typeface="Times New Roman" panose="02020603050405020304" pitchFamily="18" charset="0"/>
              </a:rPr>
              <a:t>Art. 15 – Rapporti associativi</a:t>
            </a:r>
            <a:endParaRPr lang="it-IT" sz="5000" dirty="0">
              <a:latin typeface="Times New Roman" panose="02020603050405020304" pitchFamily="18" charset="0"/>
              <a:cs typeface="Times New Roman" panose="02020603050405020304" pitchFamily="18" charset="0"/>
            </a:endParaRPr>
          </a:p>
          <a:p>
            <a:pPr algn="just"/>
            <a:r>
              <a:rPr lang="it-IT" sz="5000" b="1" dirty="0">
                <a:latin typeface="Times New Roman" panose="02020603050405020304" pitchFamily="18" charset="0"/>
                <a:cs typeface="Times New Roman" panose="02020603050405020304" pitchFamily="18" charset="0"/>
              </a:rPr>
              <a:t> </a:t>
            </a:r>
            <a:endParaRPr lang="it-IT" sz="5000" dirty="0">
              <a:latin typeface="Times New Roman" panose="02020603050405020304" pitchFamily="18" charset="0"/>
              <a:cs typeface="Times New Roman" panose="02020603050405020304" pitchFamily="18" charset="0"/>
            </a:endParaRPr>
          </a:p>
          <a:p>
            <a:pPr algn="just"/>
            <a:r>
              <a:rPr lang="it-IT" sz="5000" dirty="0">
                <a:latin typeface="Times New Roman" panose="02020603050405020304" pitchFamily="18" charset="0"/>
                <a:cs typeface="Times New Roman" panose="02020603050405020304" pitchFamily="18" charset="0"/>
              </a:rPr>
              <a:t>L’Associato collabora con la sede provinciale di appartenenza per l’attuazione delle finalità istituzionali e deve avere rispetto degli Organi Associativi.</a:t>
            </a:r>
          </a:p>
          <a:p>
            <a:pPr algn="just"/>
            <a:r>
              <a:rPr lang="it-IT" sz="5000" dirty="0">
                <a:latin typeface="Times New Roman" panose="02020603050405020304" pitchFamily="18" charset="0"/>
                <a:cs typeface="Times New Roman" panose="02020603050405020304" pitchFamily="18" charset="0"/>
              </a:rPr>
              <a:t> </a:t>
            </a:r>
          </a:p>
          <a:p>
            <a:pPr algn="just"/>
            <a:r>
              <a:rPr lang="it-IT" sz="5000" dirty="0">
                <a:latin typeface="Times New Roman" panose="02020603050405020304" pitchFamily="18" charset="0"/>
                <a:cs typeface="Times New Roman" panose="02020603050405020304" pitchFamily="18" charset="0"/>
              </a:rPr>
              <a:t>I rapporti con i dirigenti devono essere improntati alla dignità e al reciproco rispetto.</a:t>
            </a:r>
          </a:p>
          <a:p>
            <a:pPr algn="just"/>
            <a:r>
              <a:rPr lang="it-IT" sz="5000" dirty="0">
                <a:latin typeface="Times New Roman" panose="02020603050405020304" pitchFamily="18" charset="0"/>
                <a:cs typeface="Times New Roman" panose="02020603050405020304" pitchFamily="18" charset="0"/>
              </a:rPr>
              <a:t> </a:t>
            </a:r>
          </a:p>
          <a:p>
            <a:pPr algn="just"/>
            <a:r>
              <a:rPr lang="it-IT" sz="5000" b="1" dirty="0">
                <a:latin typeface="Times New Roman" panose="02020603050405020304" pitchFamily="18" charset="0"/>
                <a:cs typeface="Times New Roman" panose="02020603050405020304" pitchFamily="18" charset="0"/>
              </a:rPr>
              <a:t>L’associato che ricopre un incarico associativo lo deve svolgere con diligenza, imparzialità e nell’interesse dell’Associazione</a:t>
            </a:r>
            <a:r>
              <a:rPr lang="it-IT" sz="5000" dirty="0">
                <a:latin typeface="Times New Roman" panose="02020603050405020304" pitchFamily="18" charset="0"/>
                <a:cs typeface="Times New Roman" panose="02020603050405020304" pitchFamily="18" charset="0"/>
              </a:rPr>
              <a:t>.</a:t>
            </a:r>
          </a:p>
          <a:p>
            <a:pPr algn="just"/>
            <a:r>
              <a:rPr lang="it-IT" sz="5000" dirty="0">
                <a:latin typeface="Times New Roman" panose="02020603050405020304" pitchFamily="18" charset="0"/>
                <a:cs typeface="Times New Roman" panose="02020603050405020304" pitchFamily="18" charset="0"/>
              </a:rPr>
              <a:t> </a:t>
            </a:r>
          </a:p>
          <a:p>
            <a:pPr algn="just"/>
            <a:r>
              <a:rPr lang="it-IT" sz="5000" b="1" dirty="0">
                <a:latin typeface="Times New Roman" panose="02020603050405020304" pitchFamily="18" charset="0"/>
                <a:cs typeface="Times New Roman" panose="02020603050405020304" pitchFamily="18" charset="0"/>
              </a:rPr>
              <a:t>Art. 16 – Recapiti per l’attività associativa</a:t>
            </a:r>
            <a:endParaRPr lang="it-IT" sz="5000" dirty="0">
              <a:latin typeface="Times New Roman" panose="02020603050405020304" pitchFamily="18" charset="0"/>
              <a:cs typeface="Times New Roman" panose="02020603050405020304" pitchFamily="18" charset="0"/>
            </a:endParaRPr>
          </a:p>
          <a:p>
            <a:pPr algn="just"/>
            <a:r>
              <a:rPr lang="it-IT" sz="5000" b="1" dirty="0">
                <a:latin typeface="Times New Roman" panose="02020603050405020304" pitchFamily="18" charset="0"/>
                <a:cs typeface="Times New Roman" panose="02020603050405020304" pitchFamily="18" charset="0"/>
              </a:rPr>
              <a:t> </a:t>
            </a:r>
            <a:endParaRPr lang="it-IT" sz="5000" dirty="0">
              <a:latin typeface="Times New Roman" panose="02020603050405020304" pitchFamily="18" charset="0"/>
              <a:cs typeface="Times New Roman" panose="02020603050405020304" pitchFamily="18" charset="0"/>
            </a:endParaRPr>
          </a:p>
          <a:p>
            <a:pPr algn="just"/>
            <a:r>
              <a:rPr lang="it-IT" sz="5000" dirty="0">
                <a:latin typeface="Times New Roman" panose="02020603050405020304" pitchFamily="18" charset="0"/>
                <a:cs typeface="Times New Roman" panose="02020603050405020304" pitchFamily="18" charset="0"/>
              </a:rPr>
              <a:t>L’associato è tenuto a comunicare tempestivamente all’Associazione eventuali variazioni di indirizzo, numeri telefonici, e-mail, pec ed eventuali denominazioni del proprio studio.</a:t>
            </a:r>
          </a:p>
          <a:p>
            <a:endParaRPr lang="it-IT" dirty="0"/>
          </a:p>
        </p:txBody>
      </p:sp>
      <p:sp>
        <p:nvSpPr>
          <p:cNvPr id="3" name="TextBox 2"/>
          <p:cNvSpPr txBox="1"/>
          <p:nvPr/>
        </p:nvSpPr>
        <p:spPr>
          <a:xfrm>
            <a:off x="4023359" y="55213"/>
            <a:ext cx="5894363" cy="1200329"/>
          </a:xfrm>
          <a:prstGeom prst="rect">
            <a:avLst/>
          </a:prstGeom>
          <a:no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CAPO II</a:t>
            </a:r>
            <a:endParaRPr lang="it-IT" sz="2400"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 </a:t>
            </a:r>
            <a:endParaRPr lang="it-IT" sz="2400" dirty="0">
              <a:latin typeface="Times New Roman" panose="02020603050405020304" pitchFamily="18" charset="0"/>
              <a:cs typeface="Times New Roman" panose="02020603050405020304" pitchFamily="18" charset="0"/>
            </a:endParaRPr>
          </a:p>
          <a:p>
            <a:pPr algn="ctr"/>
            <a:r>
              <a:rPr lang="it-IT" sz="2400" b="1" dirty="0">
                <a:solidFill>
                  <a:srgbClr val="002060"/>
                </a:solidFill>
                <a:latin typeface="Times New Roman" panose="02020603050405020304" pitchFamily="18" charset="0"/>
                <a:cs typeface="Times New Roman" panose="02020603050405020304" pitchFamily="18" charset="0"/>
              </a:rPr>
              <a:t>Rapporti con l’Associazione</a:t>
            </a:r>
            <a:endParaRPr lang="it-IT"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222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930769" y="338333"/>
            <a:ext cx="8998634" cy="6160939"/>
          </a:xfrm>
        </p:spPr>
        <p:txBody>
          <a:bodyPr>
            <a:normAutofit fontScale="92500" lnSpcReduction="10000"/>
          </a:bodyPr>
          <a:lstStyle/>
          <a:p>
            <a:r>
              <a:rPr lang="it-IT" sz="1500" b="1" dirty="0">
                <a:solidFill>
                  <a:srgbClr val="002060"/>
                </a:solidFill>
                <a:latin typeface="Times New Roman" panose="02020603050405020304" pitchFamily="18" charset="0"/>
                <a:cs typeface="Times New Roman" panose="02020603050405020304" pitchFamily="18" charset="0"/>
              </a:rPr>
              <a:t>Titolo III</a:t>
            </a:r>
            <a:endParaRPr lang="it-IT" sz="1500" dirty="0">
              <a:solidFill>
                <a:srgbClr val="002060"/>
              </a:solidFill>
              <a:latin typeface="Times New Roman" panose="02020603050405020304" pitchFamily="18" charset="0"/>
              <a:cs typeface="Times New Roman" panose="02020603050405020304" pitchFamily="18" charset="0"/>
            </a:endParaRPr>
          </a:p>
          <a:p>
            <a:r>
              <a:rPr lang="it-IT" sz="2600" b="1" dirty="0">
                <a:solidFill>
                  <a:srgbClr val="002060"/>
                </a:solidFill>
                <a:latin typeface="Times New Roman" panose="02020603050405020304" pitchFamily="18" charset="0"/>
                <a:cs typeface="Times New Roman" panose="02020603050405020304" pitchFamily="18" charset="0"/>
              </a:rPr>
              <a:t> </a:t>
            </a:r>
            <a:endParaRPr lang="it-IT" sz="2600" dirty="0">
              <a:solidFill>
                <a:srgbClr val="002060"/>
              </a:solidFill>
              <a:latin typeface="Times New Roman" panose="02020603050405020304" pitchFamily="18" charset="0"/>
              <a:cs typeface="Times New Roman" panose="02020603050405020304" pitchFamily="18" charset="0"/>
            </a:endParaRPr>
          </a:p>
          <a:p>
            <a:r>
              <a:rPr lang="it-IT" sz="2600" b="1" dirty="0">
                <a:solidFill>
                  <a:srgbClr val="002060"/>
                </a:solidFill>
                <a:latin typeface="Times New Roman" panose="02020603050405020304" pitchFamily="18" charset="0"/>
                <a:cs typeface="Times New Roman" panose="02020603050405020304" pitchFamily="18" charset="0"/>
              </a:rPr>
              <a:t>Procedure e sanzioni</a:t>
            </a:r>
            <a:endParaRPr lang="it-IT" sz="2600" dirty="0">
              <a:solidFill>
                <a:srgbClr val="002060"/>
              </a:solidFill>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Art. 17 – Responsabile del codice</a:t>
            </a:r>
            <a:endParaRPr lang="it-IT" dirty="0">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L’Associazione è il Responsabile del codice e ne cura il controllo mediante gli Organi Associativi</a:t>
            </a:r>
          </a:p>
          <a:p>
            <a:pPr algn="just"/>
            <a:r>
              <a:rPr lang="it-IT" dirty="0">
                <a:latin typeface="Times New Roman" panose="02020603050405020304" pitchFamily="18" charset="0"/>
                <a:cs typeface="Times New Roman" panose="02020603050405020304" pitchFamily="18" charset="0"/>
              </a:rPr>
              <a:t> </a:t>
            </a:r>
          </a:p>
          <a:p>
            <a:pPr algn="just"/>
            <a:r>
              <a:rPr lang="it-IT" b="1" dirty="0">
                <a:latin typeface="Times New Roman" panose="02020603050405020304" pitchFamily="18" charset="0"/>
                <a:cs typeface="Times New Roman" panose="02020603050405020304" pitchFamily="18" charset="0"/>
              </a:rPr>
              <a:t>Art. 18 – Autodisciplina</a:t>
            </a:r>
            <a:endParaRPr lang="it-IT" dirty="0">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Ai sensi dell’art. 27 ter D.Lgs 206/2005 senza pregiudizio alcuno della tutela amministrativa e/o giudiziale, chiunque ne abbia interesse, prima di avviare la procedura di cui all’art. 27 dello stesso Decreto</a:t>
            </a:r>
            <a:r>
              <a:rPr lang="it-IT" b="1" dirty="0">
                <a:latin typeface="Times New Roman" panose="02020603050405020304" pitchFamily="18" charset="0"/>
                <a:cs typeface="Times New Roman" panose="02020603050405020304" pitchFamily="18" charset="0"/>
              </a:rPr>
              <a:t>, può convenire con il Professionista di adire preventivamente il soggetto responsabile del controllo del presente codice, per la risoluzione concordata della controversia volta a vietare o a far cessare la condotta scorretta.</a:t>
            </a:r>
          </a:p>
          <a:p>
            <a:endParaRPr lang="it-IT" dirty="0"/>
          </a:p>
        </p:txBody>
      </p:sp>
    </p:spTree>
    <p:extLst>
      <p:ext uri="{BB962C8B-B14F-4D97-AF65-F5344CB8AC3E}">
        <p14:creationId xmlns:p14="http://schemas.microsoft.com/office/powerpoint/2010/main" val="229856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ubtitle 5"/>
          <p:cNvSpPr>
            <a:spLocks noGrp="1"/>
          </p:cNvSpPr>
          <p:nvPr>
            <p:ph type="subTitle" idx="1"/>
          </p:nvPr>
        </p:nvSpPr>
        <p:spPr>
          <a:xfrm>
            <a:off x="2726784" y="267286"/>
            <a:ext cx="9258890" cy="6485205"/>
          </a:xfrm>
        </p:spPr>
        <p:txBody>
          <a:bodyPr>
            <a:normAutofit fontScale="92500" lnSpcReduction="10000"/>
          </a:bodyPr>
          <a:lstStyle/>
          <a:p>
            <a:pPr algn="just"/>
            <a:r>
              <a:rPr lang="it-IT" sz="2000" dirty="0">
                <a:latin typeface="Times New Roman" panose="02020603050405020304" pitchFamily="18" charset="0"/>
                <a:cs typeface="Times New Roman" panose="02020603050405020304" pitchFamily="18" charset="0"/>
              </a:rPr>
              <a:t>All’atto di revisionare lo statuto si è dovuto necessariamente tener conto delle novelle legislativa che hanno richiesto anche uno sforzo integrativo e di coordinamento con i principi già ben saldi e lungimiranti fissati nello stesso dalle  precedenti legislature della nostra associazione.</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Fatto più rilevante il  recente riconoscimento e disciplina, a livello anche europeo, delle professioni non ordinistiche.</a:t>
            </a:r>
          </a:p>
          <a:p>
            <a:pPr algn="just"/>
            <a:r>
              <a:rPr lang="it-IT" sz="2000" dirty="0">
                <a:latin typeface="Times New Roman" panose="02020603050405020304" pitchFamily="18" charset="0"/>
                <a:cs typeface="Times New Roman" panose="02020603050405020304" pitchFamily="18" charset="0"/>
              </a:rPr>
              <a:t>Quindi si è tenuto conto:</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a) Della legge 11 dicembre 2012 n. 220 (c.d. riforma del condominio)</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b) Decreto Ministero della Giustizia 13 Agosto 2014 n. 140 (criteri e modalità per la formazione degli amministratori di condominio nonchè dei corsi di formazione)</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c) Decreto legislativo 6 Settembre 2005 n.206 (codice del consumo)</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d) Decreto legislativo 20 Giugno 2003 n.196 (codice in materia di protezione dei dati personali)</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e) Legge 14 Gennaio 2013 n. 4 (professioni non organizzate)</a:t>
            </a:r>
          </a:p>
          <a:p>
            <a:endParaRPr lang="it-IT" dirty="0"/>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Tree>
    <p:extLst>
      <p:ext uri="{BB962C8B-B14F-4D97-AF65-F5344CB8AC3E}">
        <p14:creationId xmlns:p14="http://schemas.microsoft.com/office/powerpoint/2010/main" val="217091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774854" y="271405"/>
            <a:ext cx="9207880" cy="6586595"/>
          </a:xfrm>
        </p:spPr>
        <p:txBody>
          <a:bodyPr>
            <a:normAutofit fontScale="62500" lnSpcReduction="20000"/>
          </a:bodyPr>
          <a:lstStyle/>
          <a:p>
            <a:pPr algn="just"/>
            <a:r>
              <a:rPr lang="it-IT" sz="2900" b="1" dirty="0">
                <a:latin typeface="Times New Roman" panose="02020603050405020304" pitchFamily="18" charset="0"/>
                <a:cs typeface="Times New Roman" panose="02020603050405020304" pitchFamily="18" charset="0"/>
              </a:rPr>
              <a:t>Art. 19 – Denuncia delle condotte</a:t>
            </a:r>
            <a:endParaRPr lang="it-IT" sz="2900" dirty="0">
              <a:latin typeface="Times New Roman" panose="02020603050405020304" pitchFamily="18" charset="0"/>
              <a:cs typeface="Times New Roman" panose="02020603050405020304" pitchFamily="18" charset="0"/>
            </a:endParaRPr>
          </a:p>
          <a:p>
            <a:pPr algn="just"/>
            <a:r>
              <a:rPr lang="it-IT" sz="2900" b="1" dirty="0">
                <a:latin typeface="Times New Roman" panose="02020603050405020304" pitchFamily="18" charset="0"/>
                <a:cs typeface="Times New Roman" panose="02020603050405020304" pitchFamily="18" charset="0"/>
              </a:rPr>
              <a:t> </a:t>
            </a:r>
            <a:endParaRPr lang="it-IT" sz="2900" dirty="0">
              <a:latin typeface="Times New Roman" panose="02020603050405020304" pitchFamily="18" charset="0"/>
              <a:cs typeface="Times New Roman" panose="02020603050405020304" pitchFamily="18" charset="0"/>
            </a:endParaRPr>
          </a:p>
          <a:p>
            <a:pPr algn="just"/>
            <a:r>
              <a:rPr lang="it-IT" sz="2900" dirty="0">
                <a:latin typeface="Times New Roman" panose="02020603050405020304" pitchFamily="18" charset="0"/>
                <a:cs typeface="Times New Roman" panose="02020603050405020304" pitchFamily="18" charset="0"/>
              </a:rPr>
              <a:t>Chiunque ne abbia interesse può denunciare la violazione del presente codice al responsabile del codice mediante comunicazione a mezzo raccomandata o strumenti equipollenti</a:t>
            </a:r>
            <a:r>
              <a:rPr lang="it-IT" sz="2900" b="1" dirty="0">
                <a:latin typeface="Times New Roman" panose="02020603050405020304" pitchFamily="18" charset="0"/>
                <a:cs typeface="Times New Roman" panose="02020603050405020304" pitchFamily="18" charset="0"/>
              </a:rPr>
              <a:t>, alla sede nazionale dell’Associazione in Via Cola di Rienzo 212, Roma.</a:t>
            </a:r>
          </a:p>
          <a:p>
            <a:pPr algn="just"/>
            <a:endParaRPr lang="it-IT" sz="2600" b="1" dirty="0">
              <a:latin typeface="Times New Roman" panose="02020603050405020304" pitchFamily="18" charset="0"/>
              <a:cs typeface="Times New Roman" panose="02020603050405020304" pitchFamily="18" charset="0"/>
            </a:endParaRPr>
          </a:p>
          <a:p>
            <a:pPr algn="just"/>
            <a:endParaRPr lang="it-IT" sz="2600" dirty="0">
              <a:latin typeface="Times New Roman" panose="02020603050405020304" pitchFamily="18" charset="0"/>
              <a:cs typeface="Times New Roman" panose="02020603050405020304" pitchFamily="18" charset="0"/>
            </a:endParaRPr>
          </a:p>
          <a:p>
            <a:pPr algn="just"/>
            <a:r>
              <a:rPr lang="it-IT" sz="2900" b="1" dirty="0">
                <a:latin typeface="Times New Roman" panose="02020603050405020304" pitchFamily="18" charset="0"/>
                <a:cs typeface="Times New Roman" panose="02020603050405020304" pitchFamily="18" charset="0"/>
              </a:rPr>
              <a:t>Articolo 20 - Potestà disciplinare</a:t>
            </a:r>
          </a:p>
          <a:p>
            <a:pPr algn="just"/>
            <a:endParaRPr lang="it-IT" sz="2900" dirty="0">
              <a:latin typeface="Times New Roman" panose="02020603050405020304" pitchFamily="18" charset="0"/>
              <a:cs typeface="Times New Roman" panose="02020603050405020304" pitchFamily="18" charset="0"/>
            </a:endParaRPr>
          </a:p>
          <a:p>
            <a:pPr algn="just"/>
            <a:r>
              <a:rPr lang="it-IT" sz="2900" dirty="0">
                <a:latin typeface="Times New Roman" panose="02020603050405020304" pitchFamily="18" charset="0"/>
                <a:cs typeface="Times New Roman" panose="02020603050405020304" pitchFamily="18" charset="0"/>
              </a:rPr>
              <a:t> La potestà disciplinare è esercitata </a:t>
            </a:r>
            <a:r>
              <a:rPr lang="it-IT" sz="2900" b="1" dirty="0">
                <a:latin typeface="Times New Roman" panose="02020603050405020304" pitchFamily="18" charset="0"/>
                <a:cs typeface="Times New Roman" panose="02020603050405020304" pitchFamily="18" charset="0"/>
              </a:rPr>
              <a:t>dal Collegio dei Probiviri Regionale o Nazionale</a:t>
            </a:r>
            <a:r>
              <a:rPr lang="it-IT" sz="2900" dirty="0">
                <a:latin typeface="Times New Roman" panose="02020603050405020304" pitchFamily="18" charset="0"/>
                <a:cs typeface="Times New Roman" panose="02020603050405020304" pitchFamily="18" charset="0"/>
              </a:rPr>
              <a:t>, secondo le rispettive competenze, così come determinate dallo Statuto e dal Regolamento. Trovano applicazione le sanzioni previste dallo Statuto e, precisamente:</a:t>
            </a:r>
          </a:p>
          <a:p>
            <a:pPr algn="just"/>
            <a:r>
              <a:rPr lang="it-IT" sz="2900" dirty="0">
                <a:latin typeface="Times New Roman" panose="02020603050405020304" pitchFamily="18" charset="0"/>
                <a:cs typeface="Times New Roman" panose="02020603050405020304" pitchFamily="18" charset="0"/>
              </a:rPr>
              <a:t>a</a:t>
            </a:r>
            <a:r>
              <a:rPr lang="it-IT" sz="2900" b="1" dirty="0">
                <a:latin typeface="Times New Roman" panose="02020603050405020304" pitchFamily="18" charset="0"/>
                <a:cs typeface="Times New Roman" panose="02020603050405020304" pitchFamily="18" charset="0"/>
              </a:rPr>
              <a:t>) la censura</a:t>
            </a:r>
            <a:r>
              <a:rPr lang="it-IT" sz="2900" dirty="0">
                <a:latin typeface="Times New Roman" panose="02020603050405020304" pitchFamily="18" charset="0"/>
                <a:cs typeface="Times New Roman" panose="02020603050405020304" pitchFamily="18" charset="0"/>
              </a:rPr>
              <a:t>, che consiste in una dichiarazione formale di biasimo per la mancanza commessa;</a:t>
            </a:r>
          </a:p>
          <a:p>
            <a:pPr algn="just"/>
            <a:r>
              <a:rPr lang="it-IT" sz="2900" dirty="0">
                <a:latin typeface="Times New Roman" panose="02020603050405020304" pitchFamily="18" charset="0"/>
                <a:cs typeface="Times New Roman" panose="02020603050405020304" pitchFamily="18" charset="0"/>
              </a:rPr>
              <a:t>b) </a:t>
            </a:r>
            <a:r>
              <a:rPr lang="it-IT" sz="2900" b="1" dirty="0">
                <a:latin typeface="Times New Roman" panose="02020603050405020304" pitchFamily="18" charset="0"/>
                <a:cs typeface="Times New Roman" panose="02020603050405020304" pitchFamily="18" charset="0"/>
              </a:rPr>
              <a:t>la sospensione</a:t>
            </a:r>
            <a:r>
              <a:rPr lang="it-IT" sz="2900" dirty="0">
                <a:latin typeface="Times New Roman" panose="02020603050405020304" pitchFamily="18" charset="0"/>
                <a:cs typeface="Times New Roman" panose="02020603050405020304" pitchFamily="18" charset="0"/>
              </a:rPr>
              <a:t>, per un tempo non inferiore a giorni trenta e non maggiore di anni uno;</a:t>
            </a:r>
          </a:p>
          <a:p>
            <a:pPr algn="just"/>
            <a:r>
              <a:rPr lang="it-IT" sz="2900" dirty="0">
                <a:latin typeface="Times New Roman" panose="02020603050405020304" pitchFamily="18" charset="0"/>
                <a:cs typeface="Times New Roman" panose="02020603050405020304" pitchFamily="18" charset="0"/>
              </a:rPr>
              <a:t>c) </a:t>
            </a:r>
            <a:r>
              <a:rPr lang="it-IT" sz="2900" b="1" dirty="0">
                <a:latin typeface="Times New Roman" panose="02020603050405020304" pitchFamily="18" charset="0"/>
                <a:cs typeface="Times New Roman" panose="02020603050405020304" pitchFamily="18" charset="0"/>
              </a:rPr>
              <a:t>l’esclusione </a:t>
            </a:r>
            <a:r>
              <a:rPr lang="it-IT" sz="2900" dirty="0">
                <a:latin typeface="Times New Roman" panose="02020603050405020304" pitchFamily="18" charset="0"/>
                <a:cs typeface="Times New Roman" panose="02020603050405020304" pitchFamily="18" charset="0"/>
              </a:rPr>
              <a:t>dall’Associazione.</a:t>
            </a:r>
          </a:p>
          <a:p>
            <a:pPr algn="just"/>
            <a:r>
              <a:rPr lang="it-IT" sz="2900" dirty="0">
                <a:latin typeface="Times New Roman" panose="02020603050405020304" pitchFamily="18" charset="0"/>
                <a:cs typeface="Times New Roman" panose="02020603050405020304" pitchFamily="18" charset="0"/>
              </a:rPr>
              <a:t>Le sanzioni devono essere comminate in relazione alla gravità della violazione commessa e all’interesse dell’Associazione. </a:t>
            </a:r>
            <a:r>
              <a:rPr lang="it-IT" sz="2900" b="1" dirty="0">
                <a:latin typeface="Times New Roman" panose="02020603050405020304" pitchFamily="18" charset="0"/>
                <a:cs typeface="Times New Roman" panose="02020603050405020304" pitchFamily="18" charset="0"/>
              </a:rPr>
              <a:t>Gli estremi e la sintesi delle decisioni significative, nei casi previsti dalla Legge, devono essere comunicati al Ministero dello Sviluppo Economico e pubblicati sul sito www.anaci.it.</a:t>
            </a:r>
          </a:p>
          <a:p>
            <a:pPr algn="just"/>
            <a:endParaRPr lang="it-IT" sz="1700" dirty="0">
              <a:latin typeface="Times New Roman" panose="02020603050405020304" pitchFamily="18" charset="0"/>
              <a:cs typeface="Times New Roman" panose="02020603050405020304" pitchFamily="18" charset="0"/>
            </a:endParaRPr>
          </a:p>
          <a:p>
            <a:pPr algn="just"/>
            <a:endParaRPr lang="it-IT" sz="1700" dirty="0">
              <a:latin typeface="Times New Roman" panose="02020603050405020304" pitchFamily="18" charset="0"/>
              <a:cs typeface="Times New Roman" panose="02020603050405020304" pitchFamily="18" charset="0"/>
            </a:endParaRPr>
          </a:p>
          <a:p>
            <a:r>
              <a:rPr lang="it-IT" sz="2200" dirty="0">
                <a:latin typeface="Times New Roman" panose="02020603050405020304" pitchFamily="18" charset="0"/>
                <a:cs typeface="Times New Roman" panose="02020603050405020304" pitchFamily="18" charset="0"/>
              </a:rPr>
              <a:t>.</a:t>
            </a:r>
          </a:p>
          <a:p>
            <a:r>
              <a:rPr lang="it-IT" dirty="0"/>
              <a:t> </a:t>
            </a:r>
          </a:p>
          <a:p>
            <a:r>
              <a:rPr lang="it-IT" dirty="0"/>
              <a:t> </a:t>
            </a:r>
          </a:p>
          <a:p>
            <a:endParaRPr lang="it-IT"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93" y="271405"/>
            <a:ext cx="2161360" cy="2610341"/>
          </a:xfrm>
          <a:prstGeom prst="rect">
            <a:avLst/>
          </a:prstGeom>
        </p:spPr>
      </p:pic>
    </p:spTree>
    <p:extLst>
      <p:ext uri="{BB962C8B-B14F-4D97-AF65-F5344CB8AC3E}">
        <p14:creationId xmlns:p14="http://schemas.microsoft.com/office/powerpoint/2010/main" val="8833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7856" y="742401"/>
            <a:ext cx="10031106" cy="4351338"/>
          </a:xfrm>
        </p:spPr>
        <p:txBody>
          <a:bodyPr>
            <a:normAutofit/>
          </a:bodyPr>
          <a:lstStyle/>
          <a:p>
            <a:pPr marL="0" indent="0" algn="ctr">
              <a:buNone/>
            </a:pPr>
            <a:r>
              <a:rPr lang="it-IT" sz="1400" b="1" dirty="0">
                <a:solidFill>
                  <a:srgbClr val="002060"/>
                </a:solidFill>
                <a:latin typeface="Times New Roman" panose="02020603050405020304" pitchFamily="18" charset="0"/>
                <a:cs typeface="Times New Roman" panose="02020603050405020304" pitchFamily="18" charset="0"/>
              </a:rPr>
              <a:t>TITOLO IV</a:t>
            </a:r>
            <a:endParaRPr lang="it-IT"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it-IT" sz="1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it-IT" sz="2400" b="1" dirty="0">
                <a:solidFill>
                  <a:srgbClr val="002060"/>
                </a:solidFill>
                <a:latin typeface="Times New Roman" panose="02020603050405020304" pitchFamily="18" charset="0"/>
                <a:cs typeface="Times New Roman" panose="02020603050405020304" pitchFamily="18" charset="0"/>
              </a:rPr>
              <a:t>Norme di attuazione</a:t>
            </a:r>
          </a:p>
          <a:p>
            <a:pPr marL="0" indent="0" algn="ctr">
              <a:buNone/>
            </a:pPr>
            <a:endParaRPr lang="it-IT"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it-IT" sz="2000" b="1" dirty="0">
                <a:latin typeface="Times New Roman" panose="02020603050405020304" pitchFamily="18" charset="0"/>
                <a:cs typeface="Times New Roman" panose="02020603050405020304" pitchFamily="18" charset="0"/>
              </a:rPr>
              <a:t>Art. 21 – Pubblicazione</a:t>
            </a:r>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Il presente Codice, redatto in lingua italiana e inglese, è reso pubblico dall’Associazione. Questa si impegna a diffonderlo gratuitamente nel modo più ampio possibile anche a mezzo del proprio sito  </a:t>
            </a:r>
            <a:r>
              <a:rPr lang="it-IT" sz="2000" dirty="0">
                <a:latin typeface="Times New Roman" panose="02020603050405020304" pitchFamily="18" charset="0"/>
                <a:cs typeface="Times New Roman" panose="02020603050405020304" pitchFamily="18" charset="0"/>
                <a:hlinkClick r:id="rId2"/>
              </a:rPr>
              <a:t>www.anaci.it</a:t>
            </a:r>
            <a:r>
              <a:rPr lang="it-IT" sz="2000" dirty="0">
                <a:latin typeface="Times New Roman" panose="02020603050405020304" pitchFamily="18" charset="0"/>
                <a:cs typeface="Times New Roman" panose="02020603050405020304" pitchFamily="18" charset="0"/>
              </a:rPr>
              <a:t> ed è, inoltre, comunicato al Ministero dello Sviluppo economico</a:t>
            </a:r>
            <a:endParaRPr lang="it-IT" sz="2000" dirty="0"/>
          </a:p>
        </p:txBody>
      </p:sp>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ardrop 4"/>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Tree>
    <p:extLst>
      <p:ext uri="{BB962C8B-B14F-4D97-AF65-F5344CB8AC3E}">
        <p14:creationId xmlns:p14="http://schemas.microsoft.com/office/powerpoint/2010/main" val="91384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726784" y="457201"/>
            <a:ext cx="9244822" cy="6723076"/>
          </a:xfrm>
        </p:spPr>
        <p:txBody>
          <a:bodyPr>
            <a:normAutofit fontScale="47500" lnSpcReduction="20000"/>
          </a:bodyPr>
          <a:lstStyle/>
          <a:p>
            <a:pPr algn="just"/>
            <a:r>
              <a:rPr lang="it-IT" sz="3200" b="1" dirty="0">
                <a:latin typeface="Times New Roman" panose="02020603050405020304" pitchFamily="18" charset="0"/>
                <a:cs typeface="Times New Roman" panose="02020603050405020304" pitchFamily="18" charset="0"/>
              </a:rPr>
              <a:t>Art. 22 – Attestato di qualificazione professionale</a:t>
            </a:r>
            <a:endParaRPr lang="it-IT" sz="3200" dirty="0">
              <a:latin typeface="Times New Roman" panose="02020603050405020304" pitchFamily="18" charset="0"/>
              <a:cs typeface="Times New Roman" panose="02020603050405020304" pitchFamily="18" charset="0"/>
            </a:endParaRPr>
          </a:p>
          <a:p>
            <a:pPr algn="just"/>
            <a:r>
              <a:rPr lang="it-IT" sz="3200" b="1" dirty="0">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a:p>
            <a:pPr algn="just"/>
            <a:r>
              <a:rPr lang="it-IT" sz="3200" dirty="0">
                <a:latin typeface="Times New Roman" panose="02020603050405020304" pitchFamily="18" charset="0"/>
                <a:cs typeface="Times New Roman" panose="02020603050405020304" pitchFamily="18" charset="0"/>
              </a:rPr>
              <a:t>ANACI, al fine di tutelare i consumatori e di garantire la trasparenza del mercato dei servizi professionali, può rilasciare ai propri iscritti, previe le necessarie verifiche, un’attestazione relativa:</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a) alla </a:t>
            </a:r>
            <a:r>
              <a:rPr lang="it-IT" sz="3200" b="1" dirty="0">
                <a:latin typeface="Times New Roman" panose="02020603050405020304" pitchFamily="18" charset="0"/>
                <a:cs typeface="Times New Roman" panose="02020603050405020304" pitchFamily="18" charset="0"/>
              </a:rPr>
              <a:t>regolare iscrizione </a:t>
            </a:r>
            <a:r>
              <a:rPr lang="it-IT" sz="3200" dirty="0">
                <a:latin typeface="Times New Roman" panose="02020603050405020304" pitchFamily="18" charset="0"/>
                <a:cs typeface="Times New Roman" panose="02020603050405020304" pitchFamily="18" charset="0"/>
              </a:rPr>
              <a:t>del Professionista all’Associazione;</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b) ai </a:t>
            </a:r>
            <a:r>
              <a:rPr lang="it-IT" sz="3200" b="1" dirty="0">
                <a:latin typeface="Times New Roman" panose="02020603050405020304" pitchFamily="18" charset="0"/>
                <a:cs typeface="Times New Roman" panose="02020603050405020304" pitchFamily="18" charset="0"/>
              </a:rPr>
              <a:t>requisiti necessari </a:t>
            </a:r>
            <a:r>
              <a:rPr lang="it-IT" sz="3200" dirty="0">
                <a:latin typeface="Times New Roman" panose="02020603050405020304" pitchFamily="18" charset="0"/>
                <a:cs typeface="Times New Roman" panose="02020603050405020304" pitchFamily="18" charset="0"/>
              </a:rPr>
              <a:t>alla partecipazione all’Associazione stessa;</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c) </a:t>
            </a:r>
            <a:r>
              <a:rPr lang="it-IT" sz="3200" b="1" dirty="0">
                <a:latin typeface="Times New Roman" panose="02020603050405020304" pitchFamily="18" charset="0"/>
                <a:cs typeface="Times New Roman" panose="02020603050405020304" pitchFamily="18" charset="0"/>
              </a:rPr>
              <a:t>agli standard qualitativi e di qualificazione professionale </a:t>
            </a:r>
            <a:r>
              <a:rPr lang="it-IT" sz="3200" dirty="0">
                <a:latin typeface="Times New Roman" panose="02020603050405020304" pitchFamily="18" charset="0"/>
                <a:cs typeface="Times New Roman" panose="02020603050405020304" pitchFamily="18" charset="0"/>
              </a:rPr>
              <a:t>che gli iscritti sono tenuti a rispettare nell’esercizio dell’attività professionale ai fini del mantenimento dell’iscrizione all’Associazione;</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d) alle </a:t>
            </a:r>
            <a:r>
              <a:rPr lang="it-IT" sz="3200" b="1" dirty="0">
                <a:latin typeface="Times New Roman" panose="02020603050405020304" pitchFamily="18" charset="0"/>
                <a:cs typeface="Times New Roman" panose="02020603050405020304" pitchFamily="18" charset="0"/>
              </a:rPr>
              <a:t>garanzie fornite dall’Associazione all’utente</a:t>
            </a:r>
            <a:r>
              <a:rPr lang="it-IT" sz="3200" dirty="0">
                <a:latin typeface="Times New Roman" panose="02020603050405020304" pitchFamily="18" charset="0"/>
                <a:cs typeface="Times New Roman" panose="02020603050405020304" pitchFamily="18" charset="0"/>
              </a:rPr>
              <a:t>, tra cui l’attivazione dello sportello di cui all’art. 2 comma IV della Legge 4/2013;</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e) all’eventuale </a:t>
            </a:r>
            <a:r>
              <a:rPr lang="it-IT" sz="3200" b="1" dirty="0">
                <a:latin typeface="Times New Roman" panose="02020603050405020304" pitchFamily="18" charset="0"/>
                <a:cs typeface="Times New Roman" panose="02020603050405020304" pitchFamily="18" charset="0"/>
              </a:rPr>
              <a:t>possesso della polizza assicurativa </a:t>
            </a:r>
            <a:r>
              <a:rPr lang="it-IT" sz="3200" dirty="0">
                <a:latin typeface="Times New Roman" panose="02020603050405020304" pitchFamily="18" charset="0"/>
                <a:cs typeface="Times New Roman" panose="02020603050405020304" pitchFamily="18" charset="0"/>
              </a:rPr>
              <a:t>per la responsabilità professionale stipulata dal Professionista;</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f) all’eventuale possesso da parte del Professionista iscritto di una </a:t>
            </a:r>
            <a:r>
              <a:rPr lang="it-IT" sz="3200" b="1" dirty="0">
                <a:latin typeface="Times New Roman" panose="02020603050405020304" pitchFamily="18" charset="0"/>
                <a:cs typeface="Times New Roman" panose="02020603050405020304" pitchFamily="18" charset="0"/>
              </a:rPr>
              <a:t>certificazione,</a:t>
            </a:r>
            <a:r>
              <a:rPr lang="it-IT" sz="3200" dirty="0">
                <a:latin typeface="Times New Roman" panose="02020603050405020304" pitchFamily="18" charset="0"/>
                <a:cs typeface="Times New Roman" panose="02020603050405020304" pitchFamily="18" charset="0"/>
              </a:rPr>
              <a:t> rilasciata da un organismo accreditato, relativa alla conformità alla norma tecnica UNI in tema di amministratore immobiliare.</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Sul sito internet </a:t>
            </a:r>
            <a:r>
              <a:rPr lang="it-IT" sz="3200" dirty="0">
                <a:latin typeface="Times New Roman" panose="02020603050405020304" pitchFamily="18" charset="0"/>
                <a:cs typeface="Times New Roman" panose="02020603050405020304" pitchFamily="18" charset="0"/>
                <a:hlinkClick r:id="rId2"/>
              </a:rPr>
              <a:t>www.anaci.it</a:t>
            </a:r>
            <a:r>
              <a:rPr lang="it-IT" sz="3200" dirty="0">
                <a:latin typeface="Times New Roman" panose="02020603050405020304" pitchFamily="18" charset="0"/>
                <a:cs typeface="Times New Roman" panose="02020603050405020304" pitchFamily="18" charset="0"/>
              </a:rPr>
              <a:t> sono pubblicate ulteriori informazioni.</a:t>
            </a:r>
          </a:p>
          <a:p>
            <a:r>
              <a:rPr lang="it-IT" dirty="0"/>
              <a:t> </a:t>
            </a:r>
          </a:p>
          <a:p>
            <a:endParaRPr lang="it-IT" dirty="0"/>
          </a:p>
        </p:txBody>
      </p:sp>
    </p:spTree>
    <p:extLst>
      <p:ext uri="{BB962C8B-B14F-4D97-AF65-F5344CB8AC3E}">
        <p14:creationId xmlns:p14="http://schemas.microsoft.com/office/powerpoint/2010/main" val="2782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1523998" y="102926"/>
            <a:ext cx="10571019" cy="3904607"/>
          </a:xfrm>
        </p:spPr>
        <p:txBody>
          <a:bodyPr>
            <a:normAutofit lnSpcReduction="10000"/>
          </a:bodyPr>
          <a:lstStyle/>
          <a:p>
            <a:r>
              <a:rPr lang="it-IT" sz="2600" dirty="0">
                <a:latin typeface="Times New Roman" panose="02020603050405020304" pitchFamily="18" charset="0"/>
                <a:cs typeface="Times New Roman" panose="02020603050405020304" pitchFamily="18" charset="0"/>
              </a:rPr>
              <a:t> </a:t>
            </a:r>
          </a:p>
          <a:p>
            <a:r>
              <a:rPr lang="it-IT" sz="2600" b="1" dirty="0">
                <a:latin typeface="Times New Roman" panose="02020603050405020304" pitchFamily="18" charset="0"/>
                <a:cs typeface="Times New Roman" panose="02020603050405020304" pitchFamily="18" charset="0"/>
              </a:rPr>
              <a:t>Conseguenze deontologiche e professionali</a:t>
            </a:r>
            <a:endParaRPr lang="it-IT" sz="2600" dirty="0">
              <a:latin typeface="Times New Roman" panose="02020603050405020304" pitchFamily="18" charset="0"/>
              <a:cs typeface="Times New Roman" panose="02020603050405020304" pitchFamily="18" charset="0"/>
            </a:endParaRPr>
          </a:p>
          <a:p>
            <a:pPr algn="just"/>
            <a:r>
              <a:rPr lang="it-IT" sz="2600" b="1" dirty="0">
                <a:latin typeface="Times New Roman" panose="02020603050405020304" pitchFamily="18" charset="0"/>
                <a:cs typeface="Times New Roman" panose="02020603050405020304" pitchFamily="18" charset="0"/>
              </a:rPr>
              <a:t> </a:t>
            </a:r>
            <a:endParaRPr lang="it-IT" sz="26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Da una eventuale condanna penale conseguono tutta una serie di conseguenze negative per l’amministratore :</a:t>
            </a:r>
          </a:p>
          <a:p>
            <a:pPr algn="just"/>
            <a:r>
              <a:rPr lang="it-IT" sz="2000" dirty="0">
                <a:latin typeface="Times New Roman" panose="02020603050405020304" pitchFamily="18" charset="0"/>
                <a:cs typeface="Times New Roman" panose="02020603050405020304" pitchFamily="18" charset="0"/>
              </a:rPr>
              <a:t> </a:t>
            </a:r>
          </a:p>
          <a:p>
            <a:pPr algn="just"/>
            <a:r>
              <a:rPr lang="it-IT" sz="2000" u="sng" dirty="0">
                <a:latin typeface="Times New Roman" panose="02020603050405020304" pitchFamily="18" charset="0"/>
                <a:cs typeface="Times New Roman" panose="02020603050405020304" pitchFamily="18" charset="0"/>
              </a:rPr>
              <a:t>ai sensi dell’art. 71 lett. B disp. Att. </a:t>
            </a:r>
            <a:r>
              <a:rPr lang="it-IT" sz="2000" dirty="0">
                <a:latin typeface="Times New Roman" panose="02020603050405020304" pitchFamily="18" charset="0"/>
                <a:cs typeface="Times New Roman" panose="02020603050405020304" pitchFamily="18" charset="0"/>
              </a:rPr>
              <a:t>l’Amministratore condannato per delitti contro il patrimonio per il quale la legge commina la pena della reclusione tra un minimo di due anni e il massimo di cinque  (es. appropriazione indebita aggravata) perde, ipso jure, i requisiti per poter svolgere l’incarico di amministratore anche in altri condominii diversi da quello offeso dal reato. In casi come e simili a questo i condomini si riuniscono (senza formalità) e nominano un nuovo amministratore.</a:t>
            </a:r>
          </a:p>
          <a:p>
            <a:endParaRPr lang="it-I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891" y="3860605"/>
            <a:ext cx="5236448" cy="2743200"/>
          </a:xfrm>
          <a:prstGeom prst="rect">
            <a:avLst/>
          </a:prstGeom>
          <a:ln>
            <a:noFill/>
          </a:ln>
          <a:effectLst>
            <a:softEdge rad="112500"/>
          </a:effectLst>
        </p:spPr>
      </p:pic>
    </p:spTree>
    <p:extLst>
      <p:ext uri="{BB962C8B-B14F-4D97-AF65-F5344CB8AC3E}">
        <p14:creationId xmlns:p14="http://schemas.microsoft.com/office/powerpoint/2010/main" val="45483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818227" y="549348"/>
            <a:ext cx="8857958" cy="3206726"/>
          </a:xfrm>
        </p:spPr>
        <p:txBody>
          <a:bodyPr>
            <a:normAutofit fontScale="70000" lnSpcReduction="20000"/>
          </a:bodyPr>
          <a:lstStyle/>
          <a:p>
            <a:pPr algn="just"/>
            <a:r>
              <a:rPr lang="it-IT" sz="2900" dirty="0">
                <a:latin typeface="Times New Roman" panose="02020603050405020304" pitchFamily="18" charset="0"/>
                <a:cs typeface="Times New Roman" panose="02020603050405020304" pitchFamily="18" charset="0"/>
              </a:rPr>
              <a:t>In tali casi se l’Amministratore risulta iscritto ad una Associazione ed è quindi obbligato a rispettare le regole statutarie e deontologiche, potrebbe essere anche sanzionato con la relativa giustizia domestica sino ad arrivare all’espulsione.</a:t>
            </a:r>
          </a:p>
          <a:p>
            <a:pPr algn="just"/>
            <a:r>
              <a:rPr lang="it-IT" sz="2900" dirty="0">
                <a:latin typeface="Times New Roman" panose="02020603050405020304" pitchFamily="18" charset="0"/>
                <a:cs typeface="Times New Roman" panose="02020603050405020304" pitchFamily="18" charset="0"/>
              </a:rPr>
              <a:t>Non solo ma l’Associazione potrebbe anche costituirsi parte civile nel processo penale conseguente, al fine di ottenere il risarcimento del danno subìto in conseguenza del comportamento illecito.</a:t>
            </a:r>
          </a:p>
          <a:p>
            <a:pPr algn="just"/>
            <a:r>
              <a:rPr lang="it-IT" sz="2900" dirty="0">
                <a:latin typeface="Times New Roman" panose="02020603050405020304" pitchFamily="18" charset="0"/>
                <a:cs typeface="Times New Roman" panose="02020603050405020304" pitchFamily="18" charset="0"/>
              </a:rPr>
              <a:t> </a:t>
            </a:r>
          </a:p>
          <a:p>
            <a:pPr algn="just"/>
            <a:r>
              <a:rPr lang="it-IT" sz="2900" dirty="0">
                <a:latin typeface="Times New Roman" panose="02020603050405020304" pitchFamily="18" charset="0"/>
                <a:cs typeface="Times New Roman" panose="02020603050405020304" pitchFamily="18" charset="0"/>
              </a:rPr>
              <a:t>I comma art. 2 legge n.4 / 2013 richiama le associazioni a “garantire il rispetto delle regole deontologiche” e che esse devono adottare un codice di condotta ai sensi dell’art. 27-bis del codice del consumo di cui al D. legislativo n. 206 /2005 (codice del consumo) .</a:t>
            </a:r>
          </a:p>
          <a:p>
            <a:endParaRPr lang="it-I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164" y="3182250"/>
            <a:ext cx="6303818" cy="3514867"/>
          </a:xfrm>
          <a:prstGeom prst="rect">
            <a:avLst/>
          </a:prstGeom>
        </p:spPr>
      </p:pic>
    </p:spTree>
    <p:extLst>
      <p:ext uri="{BB962C8B-B14F-4D97-AF65-F5344CB8AC3E}">
        <p14:creationId xmlns:p14="http://schemas.microsoft.com/office/powerpoint/2010/main" val="121856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818227" y="549348"/>
            <a:ext cx="9097108" cy="5471624"/>
          </a:xfrm>
        </p:spPr>
        <p:txBody>
          <a:bodyPr>
            <a:normAutofit fontScale="62500" lnSpcReduction="20000"/>
          </a:bodyPr>
          <a:lstStyle/>
          <a:p>
            <a:pPr algn="just"/>
            <a:r>
              <a:rPr lang="it-IT" sz="3200" b="1" dirty="0">
                <a:latin typeface="Times New Roman" panose="02020603050405020304" pitchFamily="18" charset="0"/>
                <a:cs typeface="Times New Roman" panose="02020603050405020304" pitchFamily="18" charset="0"/>
              </a:rPr>
              <a:t>Requisiti per esercitare l’attività di Amministratore</a:t>
            </a:r>
            <a:endParaRPr lang="it-IT" sz="3200"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ART. 71 – BIS </a:t>
            </a:r>
            <a:r>
              <a:rPr lang="en-US" sz="3200" b="1" dirty="0" err="1">
                <a:latin typeface="Times New Roman" panose="02020603050405020304" pitchFamily="18" charset="0"/>
                <a:cs typeface="Times New Roman" panose="02020603050405020304" pitchFamily="18" charset="0"/>
              </a:rPr>
              <a:t>dd.aa</a:t>
            </a:r>
            <a:r>
              <a:rPr lang="en-US" sz="3200" b="1" dirty="0">
                <a:latin typeface="Times New Roman" panose="02020603050405020304" pitchFamily="18" charset="0"/>
                <a:cs typeface="Times New Roman" panose="02020603050405020304" pitchFamily="18" charset="0"/>
              </a:rPr>
              <a:t>. c.c.</a:t>
            </a:r>
            <a:endParaRPr lang="it-IT" sz="3200"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a:p>
            <a:pPr algn="just"/>
            <a:r>
              <a:rPr lang="it-IT" sz="3200" dirty="0">
                <a:latin typeface="Times New Roman" panose="02020603050405020304" pitchFamily="18" charset="0"/>
                <a:cs typeface="Times New Roman" panose="02020603050405020304" pitchFamily="18" charset="0"/>
              </a:rPr>
              <a:t>a) Avere il godimento dei diritti civili (ovvero che non siano in corso procedimenti di interdizione, di inabilitazione o di fallimento).</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b) Non essere stati condannati per delitti contro la pubblica amministrazione,  l’amministrazione della giustizia, la fede pubblica, il patrimonio: delitti non colposi per il quale sia prevista della reclusione non inferiore, nel minimo, a due anni e, nel massimo, a cinque anni.</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c) Non sono stati sottoposti a misure di prevenzione divenute definitive, salvo che non sia intervenuta la riabilitazione.</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d) Non sono interdetti o inabilitati.</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e) Non risultino iscritti nell’elenco dei protesti cambiari.</a:t>
            </a:r>
          </a:p>
          <a:p>
            <a:endParaRPr lang="it-IT" dirty="0"/>
          </a:p>
        </p:txBody>
      </p:sp>
    </p:spTree>
    <p:extLst>
      <p:ext uri="{BB962C8B-B14F-4D97-AF65-F5344CB8AC3E}">
        <p14:creationId xmlns:p14="http://schemas.microsoft.com/office/powerpoint/2010/main" val="47178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860430" y="549349"/>
            <a:ext cx="8984567" cy="5329188"/>
          </a:xfrm>
        </p:spPr>
        <p:txBody>
          <a:bodyPr>
            <a:normAutofit fontScale="92500" lnSpcReduction="10000"/>
          </a:bodyPr>
          <a:lstStyle/>
          <a:p>
            <a:pPr algn="just"/>
            <a:r>
              <a:rPr lang="it-IT" sz="2200" i="1" dirty="0">
                <a:latin typeface="Times New Roman" panose="02020603050405020304" pitchFamily="18" charset="0"/>
                <a:cs typeface="Times New Roman" panose="02020603050405020304" pitchFamily="18" charset="0"/>
              </a:rPr>
              <a:t>La perdita di uno dei requisiti su indicati (</a:t>
            </a:r>
            <a:r>
              <a:rPr lang="it-IT" sz="2200" b="1" i="1" dirty="0">
                <a:latin typeface="Times New Roman" panose="02020603050405020304" pitchFamily="18" charset="0"/>
                <a:cs typeface="Times New Roman" panose="02020603050405020304" pitchFamily="18" charset="0"/>
              </a:rPr>
              <a:t>requisiti di onorabilità)</a:t>
            </a:r>
            <a:r>
              <a:rPr lang="it-IT" sz="2200" i="1" dirty="0">
                <a:latin typeface="Times New Roman" panose="02020603050405020304" pitchFamily="18" charset="0"/>
                <a:cs typeface="Times New Roman" panose="02020603050405020304" pitchFamily="18" charset="0"/>
              </a:rPr>
              <a:t> determina l’automatica cessazione dall’incarico e ciascun condomino può, senza formalità, alla convocazione dell’assemblea per la nomina di un nuovo amministratore.</a:t>
            </a:r>
            <a:endParaRPr lang="it-IT" sz="2200" dirty="0">
              <a:latin typeface="Times New Roman" panose="02020603050405020304" pitchFamily="18" charset="0"/>
              <a:cs typeface="Times New Roman" panose="02020603050405020304" pitchFamily="18" charset="0"/>
            </a:endParaRPr>
          </a:p>
          <a:p>
            <a:pPr algn="just"/>
            <a:r>
              <a:rPr lang="it-IT" sz="2200" i="1"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algn="just"/>
            <a:r>
              <a:rPr lang="it-IT" sz="2200" i="1" dirty="0">
                <a:latin typeface="Times New Roman" panose="02020603050405020304" pitchFamily="18" charset="0"/>
                <a:cs typeface="Times New Roman" panose="02020603050405020304" pitchFamily="18" charset="0"/>
              </a:rPr>
              <a:t>Per quanto concerne i </a:t>
            </a:r>
            <a:r>
              <a:rPr lang="it-IT" sz="2200" b="1" i="1" dirty="0">
                <a:latin typeface="Times New Roman" panose="02020603050405020304" pitchFamily="18" charset="0"/>
                <a:cs typeface="Times New Roman" panose="02020603050405020304" pitchFamily="18" charset="0"/>
              </a:rPr>
              <a:t>requisiti professionali </a:t>
            </a:r>
            <a:r>
              <a:rPr lang="it-IT" sz="2200" i="1" dirty="0">
                <a:latin typeface="Times New Roman" panose="02020603050405020304" pitchFamily="18" charset="0"/>
                <a:cs typeface="Times New Roman" panose="02020603050405020304" pitchFamily="18" charset="0"/>
              </a:rPr>
              <a:t>essi sono:</a:t>
            </a:r>
            <a:endParaRPr lang="it-IT" sz="2200" dirty="0">
              <a:latin typeface="Times New Roman" panose="02020603050405020304" pitchFamily="18" charset="0"/>
              <a:cs typeface="Times New Roman" panose="02020603050405020304" pitchFamily="18" charset="0"/>
            </a:endParaRPr>
          </a:p>
          <a:p>
            <a:pPr algn="just"/>
            <a:r>
              <a:rPr lang="it-IT" sz="2200" i="1"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f) Possedere il diploma di scuola secondaria di secondo grado.</a:t>
            </a:r>
          </a:p>
          <a:p>
            <a:pPr algn="just"/>
            <a:r>
              <a:rPr lang="it-IT" sz="2200" dirty="0">
                <a:latin typeface="Times New Roman" panose="02020603050405020304" pitchFamily="18" charset="0"/>
                <a:cs typeface="Times New Roman" panose="02020603050405020304" pitchFamily="18" charset="0"/>
              </a:rPr>
              <a:t> </a:t>
            </a:r>
          </a:p>
          <a:p>
            <a:pPr algn="just"/>
            <a:r>
              <a:rPr lang="it-IT" sz="2200" dirty="0">
                <a:latin typeface="Times New Roman" panose="02020603050405020304" pitchFamily="18" charset="0"/>
                <a:cs typeface="Times New Roman" panose="02020603050405020304" pitchFamily="18" charset="0"/>
              </a:rPr>
              <a:t>g) Aver frequentato corsi di formazione iniziale e periodica.</a:t>
            </a:r>
          </a:p>
          <a:p>
            <a:pPr algn="just"/>
            <a:r>
              <a:rPr lang="it-IT" sz="2200" dirty="0">
                <a:latin typeface="Times New Roman" panose="02020603050405020304" pitchFamily="18" charset="0"/>
                <a:cs typeface="Times New Roman" panose="02020603050405020304" pitchFamily="18" charset="0"/>
              </a:rPr>
              <a:t> </a:t>
            </a:r>
            <a:r>
              <a:rPr lang="it-IT" sz="2200" i="1"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algn="just"/>
            <a:r>
              <a:rPr lang="it-IT" sz="2200" i="1" dirty="0">
                <a:latin typeface="Times New Roman" panose="02020603050405020304" pitchFamily="18" charset="0"/>
                <a:cs typeface="Times New Roman" panose="02020603050405020304" pitchFamily="18" charset="0"/>
              </a:rPr>
              <a:t>Questi ultimi due requisiti  non sono richiesti se l’amministratore è un condomino o se l’amministratore svolgeva l’attività almeno per un anno nel triennio Giugno 2010- Giugno 2013.</a:t>
            </a:r>
            <a:endParaRPr lang="it-IT" sz="2200" dirty="0">
              <a:latin typeface="Times New Roman" panose="02020603050405020304" pitchFamily="18" charset="0"/>
              <a:cs typeface="Times New Roman" panose="02020603050405020304" pitchFamily="18" charset="0"/>
            </a:endParaRPr>
          </a:p>
          <a:p>
            <a:pPr algn="just"/>
            <a:r>
              <a:rPr lang="it-IT" sz="2200" i="1"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algn="just"/>
            <a:r>
              <a:rPr lang="it-IT" sz="2200" b="1" i="1" dirty="0">
                <a:latin typeface="Times New Roman" panose="02020603050405020304" pitchFamily="18" charset="0"/>
                <a:cs typeface="Times New Roman" panose="02020603050405020304" pitchFamily="18" charset="0"/>
              </a:rPr>
              <a:t>In quest’ultimo caso rimane l’obbligo dell’aggiornamento annuale.</a:t>
            </a:r>
            <a:endParaRPr lang="it-IT" sz="2200" b="1"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85524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874496" y="1179011"/>
            <a:ext cx="9012701" cy="4499978"/>
          </a:xfrm>
        </p:spPr>
        <p:txBody>
          <a:bodyPr>
            <a:normAutofit fontScale="92500" lnSpcReduction="20000"/>
          </a:bodyPr>
          <a:lstStyle/>
          <a:p>
            <a:pPr algn="just"/>
            <a:r>
              <a:rPr lang="it-IT" sz="2200" dirty="0">
                <a:latin typeface="Times New Roman" panose="02020603050405020304" pitchFamily="18" charset="0"/>
                <a:cs typeface="Times New Roman" panose="02020603050405020304" pitchFamily="18" charset="0"/>
              </a:rPr>
              <a:t>Se amministratore è una Società  i requisiti devono essere posseduti da tutti i soci illimitatamente responsabili, dagli amministratori e dai dipendenti incaricati a svolgere l’attività di amministratore.</a:t>
            </a:r>
          </a:p>
          <a:p>
            <a:pPr algn="just"/>
            <a:r>
              <a:rPr lang="it-IT" sz="2200" dirty="0">
                <a:latin typeface="Times New Roman" panose="02020603050405020304" pitchFamily="18" charset="0"/>
                <a:cs typeface="Times New Roman" panose="02020603050405020304" pitchFamily="18" charset="0"/>
              </a:rPr>
              <a:t> </a:t>
            </a:r>
          </a:p>
          <a:p>
            <a:pPr algn="just"/>
            <a:r>
              <a:rPr lang="it-IT" sz="2200" b="1" dirty="0">
                <a:latin typeface="Times New Roman" panose="02020603050405020304" pitchFamily="18" charset="0"/>
                <a:cs typeface="Times New Roman" panose="02020603050405020304" pitchFamily="18" charset="0"/>
              </a:rPr>
              <a:t>L’art. 71 bis è una disposizione di ordine pubblico la cui violazione comporta la radicale nullità della delibera di nomina con tutto ciò che ne deriva</a:t>
            </a:r>
            <a:r>
              <a:rPr lang="it-IT" sz="2200" dirty="0">
                <a:latin typeface="Times New Roman" panose="02020603050405020304" pitchFamily="18" charset="0"/>
                <a:cs typeface="Times New Roman" panose="02020603050405020304" pitchFamily="18" charset="0"/>
              </a:rPr>
              <a:t>.</a:t>
            </a:r>
          </a:p>
          <a:p>
            <a:pPr algn="just"/>
            <a:r>
              <a:rPr lang="it-IT" sz="2200" dirty="0">
                <a:latin typeface="Times New Roman" panose="02020603050405020304" pitchFamily="18" charset="0"/>
                <a:cs typeface="Times New Roman" panose="02020603050405020304" pitchFamily="18" charset="0"/>
              </a:rPr>
              <a:t>Il soggetto che abbia amministrato senza avere i requisiti di onorabilità non potrà pretendere i compensi previsti</a:t>
            </a:r>
          </a:p>
          <a:p>
            <a:pPr algn="just"/>
            <a:r>
              <a:rPr lang="it-IT" sz="2200" dirty="0">
                <a:latin typeface="Times New Roman" panose="02020603050405020304" pitchFamily="18" charset="0"/>
                <a:cs typeface="Times New Roman" panose="02020603050405020304" pitchFamily="18" charset="0"/>
              </a:rPr>
              <a:t> </a:t>
            </a:r>
          </a:p>
          <a:p>
            <a:pPr algn="just"/>
            <a:r>
              <a:rPr lang="it-IT" sz="2200" dirty="0">
                <a:latin typeface="Times New Roman" panose="02020603050405020304" pitchFamily="18" charset="0"/>
                <a:cs typeface="Times New Roman" panose="02020603050405020304" pitchFamily="18" charset="0"/>
              </a:rPr>
              <a:t>Non sono previste invece conseguenze relativamente alla perdita dei requisiti inerenti la professionalità, si ritiene che in tali casi si possa essere rimossi dall’incarico sia per revoca assembleare che per quella giudiziale solo a seguito dell’accertamento della nullità della delibera di nomina.</a:t>
            </a:r>
          </a:p>
          <a:p>
            <a:pPr algn="just"/>
            <a:r>
              <a:rPr lang="it-IT" sz="2200" dirty="0">
                <a:latin typeface="Times New Roman" panose="02020603050405020304" pitchFamily="18" charset="0"/>
                <a:cs typeface="Times New Roman" panose="02020603050405020304" pitchFamily="18" charset="0"/>
              </a:rPr>
              <a:t>Applicabili le tutele previste dal codice del consumo per pratiche commerciali scorrette</a:t>
            </a:r>
          </a:p>
          <a:p>
            <a:endParaRPr lang="it-IT" dirty="0"/>
          </a:p>
        </p:txBody>
      </p:sp>
    </p:spTree>
    <p:extLst>
      <p:ext uri="{BB962C8B-B14F-4D97-AF65-F5344CB8AC3E}">
        <p14:creationId xmlns:p14="http://schemas.microsoft.com/office/powerpoint/2010/main" val="338942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6324999" y="464942"/>
            <a:ext cx="5576269" cy="6034331"/>
          </a:xfrm>
        </p:spPr>
        <p:txBody>
          <a:bodyPr>
            <a:normAutofit lnSpcReduction="10000"/>
          </a:bodyPr>
          <a:lstStyle/>
          <a:p>
            <a:r>
              <a:rPr lang="it-IT" sz="2000" b="1" dirty="0">
                <a:solidFill>
                  <a:srgbClr val="002060"/>
                </a:solidFill>
                <a:latin typeface="Times New Roman" panose="02020603050405020304" pitchFamily="18" charset="0"/>
                <a:cs typeface="Times New Roman" panose="02020603050405020304" pitchFamily="18" charset="0"/>
              </a:rPr>
              <a:t>ISTITUZIONE DI UN REGISTRO</a:t>
            </a:r>
          </a:p>
          <a:p>
            <a:pPr algn="just"/>
            <a:r>
              <a:rPr lang="it-IT" sz="2000" dirty="0">
                <a:latin typeface="Times New Roman" panose="02020603050405020304" pitchFamily="18" charset="0"/>
                <a:cs typeface="Times New Roman" panose="02020603050405020304" pitchFamily="18" charset="0"/>
              </a:rPr>
              <a:t> </a:t>
            </a:r>
          </a:p>
          <a:p>
            <a:pPr algn="just"/>
            <a:r>
              <a:rPr lang="it-IT" sz="2000" b="1" dirty="0">
                <a:latin typeface="Times New Roman" panose="02020603050405020304" pitchFamily="18" charset="0"/>
                <a:cs typeface="Times New Roman" panose="02020603050405020304" pitchFamily="18" charset="0"/>
              </a:rPr>
              <a:t>Nella legge 21 Giugno 2017 n. 96 </a:t>
            </a:r>
            <a:r>
              <a:rPr lang="it-IT" sz="2000" dirty="0">
                <a:latin typeface="Times New Roman" panose="02020603050405020304" pitchFamily="18" charset="0"/>
                <a:cs typeface="Times New Roman" panose="02020603050405020304" pitchFamily="18" charset="0"/>
              </a:rPr>
              <a:t>il Governo si è impegnato a valutare in tempi brevi la possibilità di emanare un apposito Decreto Ministeriale </a:t>
            </a:r>
            <a:r>
              <a:rPr lang="it-IT" sz="2000" b="1" dirty="0">
                <a:latin typeface="Times New Roman" panose="02020603050405020304" pitchFamily="18" charset="0"/>
                <a:cs typeface="Times New Roman" panose="02020603050405020304" pitchFamily="18" charset="0"/>
              </a:rPr>
              <a:t>demandando al Ministero della Giustizia l’attuazione di un regolamento che preveda l’obbligo per tutti coloro che svolgono l’attività di amministratore di condominio, </a:t>
            </a:r>
            <a:r>
              <a:rPr lang="it-IT" sz="2000" b="1" dirty="0">
                <a:solidFill>
                  <a:srgbClr val="FF0000"/>
                </a:solidFill>
                <a:latin typeface="Times New Roman" panose="02020603050405020304" pitchFamily="18" charset="0"/>
                <a:cs typeface="Times New Roman" panose="02020603050405020304" pitchFamily="18" charset="0"/>
              </a:rPr>
              <a:t>anche per il condominio in cui si è residenti,</a:t>
            </a:r>
            <a:r>
              <a:rPr lang="it-IT" sz="2000" b="1" dirty="0">
                <a:latin typeface="Times New Roman" panose="02020603050405020304" pitchFamily="18" charset="0"/>
                <a:cs typeface="Times New Roman" panose="02020603050405020304" pitchFamily="18" charset="0"/>
              </a:rPr>
              <a:t> ad iscriversi a proprie spese in un apposito registro da tenere presso il Ministero.</a:t>
            </a:r>
          </a:p>
          <a:p>
            <a:pPr algn="just"/>
            <a:r>
              <a:rPr lang="it-IT" sz="2000" dirty="0">
                <a:latin typeface="Times New Roman" panose="02020603050405020304" pitchFamily="18" charset="0"/>
                <a:cs typeface="Times New Roman" panose="02020603050405020304" pitchFamily="18" charset="0"/>
              </a:rPr>
              <a:t>Nel registro dovranno essere annotati:</a:t>
            </a:r>
          </a:p>
          <a:p>
            <a:pPr marL="342900" indent="-342900" algn="just">
              <a:buFont typeface="Wingdings" panose="05000000000000000000" pitchFamily="2" charset="2"/>
              <a:buChar char="§"/>
            </a:pPr>
            <a:r>
              <a:rPr lang="it-IT" sz="2000" dirty="0">
                <a:latin typeface="Times New Roman" panose="02020603050405020304" pitchFamily="18" charset="0"/>
                <a:cs typeface="Times New Roman" panose="02020603050405020304" pitchFamily="18" charset="0"/>
              </a:rPr>
              <a:t>i dati anagrafici</a:t>
            </a:r>
          </a:p>
          <a:p>
            <a:pPr marL="342900" indent="-342900" algn="just">
              <a:buFont typeface="Wingdings" panose="05000000000000000000" pitchFamily="2" charset="2"/>
              <a:buChar char="§"/>
            </a:pPr>
            <a:r>
              <a:rPr lang="it-IT" sz="2000" dirty="0">
                <a:latin typeface="Times New Roman" panose="02020603050405020304" pitchFamily="18" charset="0"/>
                <a:cs typeface="Times New Roman" panose="02020603050405020304" pitchFamily="18" charset="0"/>
              </a:rPr>
              <a:t>l’eventuale associazione a cui si aderisce</a:t>
            </a:r>
          </a:p>
          <a:p>
            <a:pPr marL="342900" indent="-342900" algn="just">
              <a:buFont typeface="Wingdings" panose="05000000000000000000" pitchFamily="2" charset="2"/>
              <a:buChar char="§"/>
            </a:pPr>
            <a:r>
              <a:rPr lang="it-IT" sz="2000" dirty="0">
                <a:latin typeface="Times New Roman" panose="02020603050405020304" pitchFamily="18" charset="0"/>
                <a:cs typeface="Times New Roman" panose="02020603050405020304" pitchFamily="18" charset="0"/>
              </a:rPr>
              <a:t>i dati fiscali</a:t>
            </a:r>
          </a:p>
          <a:p>
            <a:pPr marL="342900" indent="-342900" algn="just">
              <a:buFont typeface="Wingdings" panose="05000000000000000000" pitchFamily="2" charset="2"/>
              <a:buChar char="§"/>
            </a:pPr>
            <a:r>
              <a:rPr lang="it-IT" sz="2000" dirty="0">
                <a:latin typeface="Times New Roman" panose="02020603050405020304" pitchFamily="18" charset="0"/>
                <a:cs typeface="Times New Roman" panose="02020603050405020304" pitchFamily="18" charset="0"/>
              </a:rPr>
              <a:t>i riferimenti dell’ente presso cui frequenta il corso di aggiornamento professionale obbligatorio.</a:t>
            </a:r>
          </a:p>
          <a:p>
            <a:r>
              <a:rPr lang="it-IT" dirty="0"/>
              <a:t> </a:t>
            </a:r>
          </a:p>
          <a:p>
            <a:endParaRPr lang="it-IT"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539" y="516295"/>
            <a:ext cx="4443993" cy="3810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112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
        <p:nvSpPr>
          <p:cNvPr id="2" name="Subtitle 1"/>
          <p:cNvSpPr>
            <a:spLocks noGrp="1"/>
          </p:cNvSpPr>
          <p:nvPr>
            <p:ph type="subTitle" idx="1"/>
          </p:nvPr>
        </p:nvSpPr>
        <p:spPr>
          <a:xfrm>
            <a:off x="2849218" y="853027"/>
            <a:ext cx="8811065" cy="3108251"/>
          </a:xfrm>
        </p:spPr>
        <p:txBody>
          <a:bodyPr>
            <a:normAutofit/>
          </a:bodyPr>
          <a:lstStyle/>
          <a:p>
            <a:pPr algn="just"/>
            <a:r>
              <a:rPr lang="it-IT" sz="2000" dirty="0">
                <a:latin typeface="Times New Roman" panose="02020603050405020304" pitchFamily="18" charset="0"/>
                <a:cs typeface="Times New Roman" panose="02020603050405020304" pitchFamily="18" charset="0"/>
              </a:rPr>
              <a:t>JOBS ACT del lavoro autonomo</a:t>
            </a:r>
          </a:p>
          <a:p>
            <a:pPr algn="just"/>
            <a:r>
              <a:rPr lang="it-IT" sz="2000" dirty="0">
                <a:latin typeface="Times New Roman" panose="02020603050405020304" pitchFamily="18" charset="0"/>
                <a:cs typeface="Times New Roman" panose="02020603050405020304" pitchFamily="18" charset="0"/>
              </a:rPr>
              <a:t> </a:t>
            </a:r>
          </a:p>
          <a:p>
            <a:pPr algn="just"/>
            <a:r>
              <a:rPr lang="it-IT" sz="2000" b="1" dirty="0">
                <a:latin typeface="Times New Roman" panose="02020603050405020304" pitchFamily="18" charset="0"/>
                <a:cs typeface="Times New Roman" panose="02020603050405020304" pitchFamily="18" charset="0"/>
              </a:rPr>
              <a:t>La legge 22 Maggio 2017 n. 81  </a:t>
            </a:r>
            <a:r>
              <a:rPr lang="it-IT" sz="2000" dirty="0">
                <a:latin typeface="Times New Roman" panose="02020603050405020304" pitchFamily="18" charset="0"/>
                <a:cs typeface="Times New Roman" panose="02020603050405020304" pitchFamily="18" charset="0"/>
              </a:rPr>
              <a:t>prevede </a:t>
            </a:r>
            <a:r>
              <a:rPr lang="it-IT" sz="2000" b="1" dirty="0">
                <a:latin typeface="Times New Roman" panose="02020603050405020304" pitchFamily="18" charset="0"/>
                <a:cs typeface="Times New Roman" panose="02020603050405020304" pitchFamily="18" charset="0"/>
              </a:rPr>
              <a:t>l’integrale deducibilità</a:t>
            </a:r>
            <a:r>
              <a:rPr lang="it-IT" sz="2000" dirty="0">
                <a:latin typeface="Times New Roman" panose="02020603050405020304" pitchFamily="18" charset="0"/>
                <a:cs typeface="Times New Roman" panose="02020603050405020304" pitchFamily="18" charset="0"/>
              </a:rPr>
              <a:t>, entro il limite annuo di 10.000,00 euro, delle spese per l’iscrizione a master, corsi di aggiornamento, convegni e congressi.</a:t>
            </a:r>
          </a:p>
          <a:p>
            <a:pPr algn="just"/>
            <a:r>
              <a:rPr lang="it-IT" sz="2000" dirty="0">
                <a:latin typeface="Times New Roman" panose="02020603050405020304" pitchFamily="18" charset="0"/>
                <a:cs typeface="Times New Roman" panose="02020603050405020304" pitchFamily="18" charset="0"/>
              </a:rPr>
              <a:t>Sono integralmente deducibili anche le spese sostenute per ottenere la certificazione delle competenze professionali.</a:t>
            </a:r>
          </a:p>
          <a:p>
            <a:endParaRPr lang="it-I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241" y="3521539"/>
            <a:ext cx="7209824" cy="3336461"/>
          </a:xfrm>
          <a:prstGeom prst="rect">
            <a:avLst/>
          </a:prstGeom>
        </p:spPr>
      </p:pic>
    </p:spTree>
    <p:extLst>
      <p:ext uri="{BB962C8B-B14F-4D97-AF65-F5344CB8AC3E}">
        <p14:creationId xmlns:p14="http://schemas.microsoft.com/office/powerpoint/2010/main" val="105581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ubtitle 5"/>
          <p:cNvSpPr>
            <a:spLocks noGrp="1"/>
          </p:cNvSpPr>
          <p:nvPr>
            <p:ph type="subTitle" idx="1"/>
          </p:nvPr>
        </p:nvSpPr>
        <p:spPr>
          <a:xfrm>
            <a:off x="2874496" y="521213"/>
            <a:ext cx="8979877" cy="6104670"/>
          </a:xfrm>
        </p:spPr>
        <p:txBody>
          <a:bodyPr>
            <a:normAutofit/>
          </a:bodyPr>
          <a:lstStyle/>
          <a:p>
            <a:pPr algn="just"/>
            <a:r>
              <a:rPr lang="it-IT" sz="2000" dirty="0">
                <a:latin typeface="Times New Roman" panose="02020603050405020304" pitchFamily="18" charset="0"/>
                <a:cs typeface="Times New Roman" panose="02020603050405020304" pitchFamily="18" charset="0"/>
              </a:rPr>
              <a:t>Lo statuto ha adeguato i requisiti d’ingresso e permanenza  nell’associazione , alla normativa vigente allo scopo di avere quali associati solo coloro che, in possesso dei requisiti di legge, possono svolgere l’incarico di Amministratore condominiale.</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Possono iscriversi in associazione anche:</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1)  chi non ha partita iva sino al terzo anno dalla prima iscrizione;</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2)  chi è iscritto al 1 Gennaio 2014 anche in mancanza del requisito del diploma o del corso iniziale di formazione purché dimostri di avere svolto l’attività per almeno un anno nell’arco dei tre anni precedenti la data del 18 Giugno 2013 (entrata in vigore della riforma).</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In associazione le cariche possono essere ricoperte solo da persone fisiche</a:t>
            </a:r>
          </a:p>
          <a:p>
            <a:pPr algn="just"/>
            <a:r>
              <a:rPr lang="it-IT" sz="2000" dirty="0">
                <a:latin typeface="Times New Roman" panose="02020603050405020304" pitchFamily="18" charset="0"/>
                <a:cs typeface="Times New Roman" panose="02020603050405020304" pitchFamily="18" charset="0"/>
              </a:rPr>
              <a:t>la carica di Presidente a qualsiasi livello può essere ricoperta solo da chi ha almeno 5 anni di anzianità di iscrizione.</a:t>
            </a:r>
          </a:p>
          <a:p>
            <a:endParaRPr lang="it-IT" dirty="0"/>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Tree>
    <p:extLst>
      <p:ext uri="{BB962C8B-B14F-4D97-AF65-F5344CB8AC3E}">
        <p14:creationId xmlns:p14="http://schemas.microsoft.com/office/powerpoint/2010/main" val="296561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ardrop 6"/>
          <p:cNvSpPr/>
          <p:nvPr/>
        </p:nvSpPr>
        <p:spPr>
          <a:xfrm>
            <a:off x="5726759" y="3918455"/>
            <a:ext cx="2247565" cy="2140527"/>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ctrTitle"/>
          </p:nvPr>
        </p:nvSpPr>
        <p:spPr>
          <a:xfrm>
            <a:off x="2537448" y="1530855"/>
            <a:ext cx="9144000" cy="2387600"/>
          </a:xfrm>
        </p:spPr>
        <p:txBody>
          <a:bodyPr/>
          <a:lstStyle/>
          <a:p>
            <a:r>
              <a:rPr lang="it-IT" dirty="0">
                <a:latin typeface="Times New Roman" panose="02020603050405020304" pitchFamily="18" charset="0"/>
                <a:cs typeface="Times New Roman" panose="02020603050405020304" pitchFamily="18" charset="0"/>
              </a:rPr>
              <a:t>A presto!</a:t>
            </a:r>
            <a:br>
              <a:rPr lang="it-IT" dirty="0"/>
            </a:br>
            <a:endParaRPr lang="it-IT" dirty="0"/>
          </a:p>
        </p:txBody>
      </p:sp>
      <p:sp>
        <p:nvSpPr>
          <p:cNvPr id="3" name="Subtitle 2"/>
          <p:cNvSpPr>
            <a:spLocks noGrp="1"/>
          </p:cNvSpPr>
          <p:nvPr>
            <p:ph type="subTitle" idx="1"/>
          </p:nvPr>
        </p:nvSpPr>
        <p:spPr>
          <a:xfrm>
            <a:off x="4327449" y="4825856"/>
            <a:ext cx="3522184" cy="1655762"/>
          </a:xfrm>
        </p:spPr>
        <p:txBody>
          <a:bodyPr>
            <a:normAutofit/>
          </a:bodyPr>
          <a:lstStyle/>
          <a:p>
            <a:pPr algn="r"/>
            <a:r>
              <a:rPr lang="it-IT" sz="1600" dirty="0">
                <a:latin typeface="Times New Roman" panose="02020603050405020304" pitchFamily="18" charset="0"/>
                <a:cs typeface="Times New Roman" panose="02020603050405020304" pitchFamily="18" charset="0"/>
              </a:rPr>
              <a:t>Avv. Gaetano Mulonia</a:t>
            </a:r>
          </a:p>
        </p:txBody>
      </p:sp>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102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ubtitle 5"/>
          <p:cNvSpPr>
            <a:spLocks noGrp="1"/>
          </p:cNvSpPr>
          <p:nvPr>
            <p:ph type="subTitle" idx="1"/>
          </p:nvPr>
        </p:nvSpPr>
        <p:spPr>
          <a:xfrm>
            <a:off x="3314450" y="1079960"/>
            <a:ext cx="5317041" cy="4346208"/>
          </a:xfrm>
        </p:spPr>
        <p:txBody>
          <a:bodyPr>
            <a:normAutofit/>
          </a:bodyPr>
          <a:lstStyle/>
          <a:p>
            <a:pPr algn="just"/>
            <a:r>
              <a:rPr lang="it-IT" sz="2000" dirty="0">
                <a:latin typeface="Times New Roman" panose="02020603050405020304" pitchFamily="18" charset="0"/>
                <a:cs typeface="Times New Roman" panose="02020603050405020304" pitchFamily="18" charset="0"/>
              </a:rPr>
              <a:t>L’associazione si è dotata anche di un “regolamento dell’attività di formazione”.</a:t>
            </a:r>
          </a:p>
          <a:p>
            <a:pPr algn="just"/>
            <a:r>
              <a:rPr lang="it-IT" sz="2000" dirty="0">
                <a:latin typeface="Times New Roman" panose="02020603050405020304" pitchFamily="18" charset="0"/>
                <a:cs typeface="Times New Roman" panose="02020603050405020304" pitchFamily="18" charset="0"/>
              </a:rPr>
              <a:t>La formazione, infatti, è un obbligo statutario e deontologico ai fini della permanenza negli elenchi associativi.</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Le previsioni legislative che disciplinano la formazione iniziale e periodica sono volte non solo ad assicurare la qualità dei professionisti amministratori ma anche a tutelare e garantire i clienti.</a:t>
            </a:r>
          </a:p>
          <a:p>
            <a:endParaRPr lang="it-IT" dirty="0"/>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491" y="382590"/>
            <a:ext cx="3330428" cy="3330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960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ubtitle 5"/>
          <p:cNvSpPr>
            <a:spLocks noGrp="1"/>
          </p:cNvSpPr>
          <p:nvPr>
            <p:ph type="subTitle" idx="1"/>
          </p:nvPr>
        </p:nvSpPr>
        <p:spPr>
          <a:xfrm>
            <a:off x="3047998" y="732229"/>
            <a:ext cx="8712593" cy="5007390"/>
          </a:xfrm>
        </p:spPr>
        <p:txBody>
          <a:bodyPr>
            <a:normAutofit fontScale="77500" lnSpcReduction="20000"/>
          </a:bodyPr>
          <a:lstStyle/>
          <a:p>
            <a:pPr algn="just"/>
            <a:r>
              <a:rPr lang="it-IT" sz="2600" dirty="0">
                <a:latin typeface="Times New Roman" panose="02020603050405020304" pitchFamily="18" charset="0"/>
                <a:cs typeface="Times New Roman" panose="02020603050405020304" pitchFamily="18" charset="0"/>
              </a:rPr>
              <a:t>E’ anche opportuno, in via preliminare, rammentare che l’associazione:</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A)  È annotata da 4 Ottobre 2010 nell’elenco, presso il Ministero della Giustizia, delle associazioni rappresentative sul territorio nazionale delle professioni non regolamentate in Italia , nonché delle associazioni di categoria rappresentative a livello nazionale ;</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B)  E’ stata inserita, nel Novembre 2013,  nell’elenco del Ministero dello sviluppo economico tra le associazioni professionali che rilasciano l’attestato di qualità dei servizi;</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C)  Ha registrato, in data 20 Agosto 2014,  presso l’ufficio Italiano Brevetti  e Marchi del Ministero dello sviluppo economico il proprio marchio collettivo;</a:t>
            </a:r>
          </a:p>
          <a:p>
            <a:pPr algn="just"/>
            <a:r>
              <a:rPr lang="it-IT" sz="2600" dirty="0">
                <a:latin typeface="Times New Roman" panose="02020603050405020304" pitchFamily="18" charset="0"/>
                <a:cs typeface="Times New Roman" panose="02020603050405020304" pitchFamily="18" charset="0"/>
              </a:rPr>
              <a:t> </a:t>
            </a:r>
          </a:p>
          <a:p>
            <a:pPr algn="just"/>
            <a:r>
              <a:rPr lang="it-IT" sz="2600" dirty="0">
                <a:latin typeface="Times New Roman" panose="02020603050405020304" pitchFamily="18" charset="0"/>
                <a:cs typeface="Times New Roman" panose="02020603050405020304" pitchFamily="18" charset="0"/>
              </a:rPr>
              <a:t>D)  Ha ottenuto, in data 11/12/2012  la certificazione della sede nazionale alla norma UNI EN ISO 9001/2008</a:t>
            </a:r>
          </a:p>
          <a:p>
            <a:endParaRPr lang="it-IT" dirty="0"/>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Tree>
    <p:extLst>
      <p:ext uri="{BB962C8B-B14F-4D97-AF65-F5344CB8AC3E}">
        <p14:creationId xmlns:p14="http://schemas.microsoft.com/office/powerpoint/2010/main" val="190534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ubtitle 5"/>
          <p:cNvSpPr>
            <a:spLocks noGrp="1"/>
          </p:cNvSpPr>
          <p:nvPr>
            <p:ph type="subTitle" idx="1"/>
          </p:nvPr>
        </p:nvSpPr>
        <p:spPr>
          <a:xfrm>
            <a:off x="2874495" y="422030"/>
            <a:ext cx="9178959" cy="6311279"/>
          </a:xfrm>
        </p:spPr>
        <p:txBody>
          <a:bodyPr>
            <a:normAutofit/>
          </a:bodyPr>
          <a:lstStyle/>
          <a:p>
            <a:pPr algn="just"/>
            <a:r>
              <a:rPr lang="it-IT" sz="2000" dirty="0">
                <a:latin typeface="Times New Roman" panose="02020603050405020304" pitchFamily="18" charset="0"/>
                <a:cs typeface="Times New Roman" panose="02020603050405020304" pitchFamily="18" charset="0"/>
              </a:rPr>
              <a:t>Tutto quanto premesso l’adozione, da parte dell’associazione,  di un codice deontologico va a completare un quadro di ricerca  di qualità e di professionalità assoluta dei propri iscritti.</a:t>
            </a:r>
          </a:p>
          <a:p>
            <a:pPr algn="just"/>
            <a:r>
              <a:rPr lang="it-IT" sz="2000" dirty="0">
                <a:latin typeface="Times New Roman" panose="02020603050405020304" pitchFamily="18" charset="0"/>
                <a:cs typeface="Times New Roman" panose="02020603050405020304" pitchFamily="18" charset="0"/>
              </a:rPr>
              <a:t> </a:t>
            </a:r>
          </a:p>
          <a:p>
            <a:pPr algn="just"/>
            <a:r>
              <a:rPr lang="it-IT"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codice deontologico persegue l’obiettivo del rispetto dell’etica e della correttezza professionale attraverso norme volte a:</a:t>
            </a:r>
          </a:p>
          <a:p>
            <a:pPr algn="just"/>
            <a:endParaRPr lang="it-IT"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 </a:t>
            </a:r>
          </a:p>
          <a:p>
            <a:pPr algn="just"/>
            <a:r>
              <a:rPr lang="it-IT" sz="2000" dirty="0">
                <a:solidFill>
                  <a:srgbClr val="002060"/>
                </a:solidFill>
                <a:latin typeface="Times New Roman" panose="02020603050405020304" pitchFamily="18" charset="0"/>
                <a:cs typeface="Times New Roman" panose="02020603050405020304" pitchFamily="18" charset="0"/>
              </a:rPr>
              <a:t>1) </a:t>
            </a:r>
            <a:r>
              <a:rPr lang="it-IT" sz="2000" b="1" u="sng" dirty="0">
                <a:solidFill>
                  <a:srgbClr val="002060"/>
                </a:solidFill>
                <a:latin typeface="Times New Roman" panose="02020603050405020304" pitchFamily="18" charset="0"/>
                <a:cs typeface="Times New Roman" panose="02020603050405020304" pitchFamily="18" charset="0"/>
              </a:rPr>
              <a:t>Fornire agli associati</a:t>
            </a:r>
            <a:endParaRPr lang="it-IT" sz="2000" dirty="0">
              <a:solidFill>
                <a:srgbClr val="002060"/>
              </a:solidFill>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a)  precise regole di comportamento sia nella fase di acquisizione della clientela che durante il rapporto professionale;</a:t>
            </a:r>
          </a:p>
          <a:p>
            <a:pPr algn="just"/>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b) precise regole per lo svolgimento dell’attività concorrenziale  nell’ambito del mercato delle amministrazioni immobiliari;</a:t>
            </a:r>
          </a:p>
          <a:p>
            <a:pPr algn="just"/>
            <a:r>
              <a:rPr lang="it-IT" dirty="0">
                <a:latin typeface="Times New Roman" panose="02020603050405020304" pitchFamily="18" charset="0"/>
                <a:cs typeface="Times New Roman" panose="02020603050405020304" pitchFamily="18" charset="0"/>
              </a:rPr>
              <a:t> </a:t>
            </a:r>
          </a:p>
          <a:p>
            <a:endParaRPr lang="it-IT" dirty="0"/>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986" t="6061" r="10244" b="15556"/>
          <a:stretch/>
        </p:blipFill>
        <p:spPr>
          <a:xfrm>
            <a:off x="5971308" y="2680374"/>
            <a:ext cx="4128656" cy="1794590"/>
          </a:xfrm>
          <a:prstGeom prst="rect">
            <a:avLst/>
          </a:prstGeom>
        </p:spPr>
      </p:pic>
    </p:spTree>
    <p:extLst>
      <p:ext uri="{BB962C8B-B14F-4D97-AF65-F5344CB8AC3E}">
        <p14:creationId xmlns:p14="http://schemas.microsoft.com/office/powerpoint/2010/main" val="266618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ubtitle 5"/>
          <p:cNvSpPr>
            <a:spLocks noGrp="1"/>
          </p:cNvSpPr>
          <p:nvPr>
            <p:ph type="subTitle" idx="1"/>
          </p:nvPr>
        </p:nvSpPr>
        <p:spPr>
          <a:xfrm>
            <a:off x="2874496" y="295421"/>
            <a:ext cx="8773553" cy="5725552"/>
          </a:xfrm>
        </p:spPr>
        <p:txBody>
          <a:bodyPr>
            <a:normAutofit fontScale="85000" lnSpcReduction="20000"/>
          </a:bodyPr>
          <a:lstStyle/>
          <a:p>
            <a:pPr algn="just"/>
            <a:r>
              <a:rPr lang="it-IT" dirty="0">
                <a:solidFill>
                  <a:srgbClr val="002060"/>
                </a:solidFill>
                <a:latin typeface="Times New Roman" panose="02020603050405020304" pitchFamily="18" charset="0"/>
                <a:cs typeface="Times New Roman" panose="02020603050405020304" pitchFamily="18" charset="0"/>
              </a:rPr>
              <a:t>2)</a:t>
            </a:r>
            <a:r>
              <a:rPr lang="it-IT" b="1" u="sng" dirty="0">
                <a:solidFill>
                  <a:srgbClr val="002060"/>
                </a:solidFill>
                <a:latin typeface="Times New Roman" panose="02020603050405020304" pitchFamily="18" charset="0"/>
                <a:cs typeface="Times New Roman" panose="02020603050405020304" pitchFamily="18" charset="0"/>
              </a:rPr>
              <a:t> Richiedere quale obbligo</a:t>
            </a:r>
            <a:endParaRPr lang="it-IT" dirty="0">
              <a:solidFill>
                <a:srgbClr val="002060"/>
              </a:solidFill>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c) la  formazione continua;</a:t>
            </a:r>
          </a:p>
          <a:p>
            <a:pPr algn="just"/>
            <a:r>
              <a:rPr lang="it-IT" dirty="0">
                <a:latin typeface="Times New Roman" panose="02020603050405020304" pitchFamily="18" charset="0"/>
                <a:cs typeface="Times New Roman" panose="02020603050405020304" pitchFamily="18" charset="0"/>
              </a:rPr>
              <a:t>d) il rispetto delle norme del codice del consumo richiedendo l’indicazione dell’organismo responsabile del controllo dell’applicazione della relativa disciplina;</a:t>
            </a:r>
          </a:p>
          <a:p>
            <a:pPr algn="just"/>
            <a:r>
              <a:rPr lang="it-IT" dirty="0">
                <a:latin typeface="Times New Roman" panose="02020603050405020304" pitchFamily="18" charset="0"/>
                <a:cs typeface="Times New Roman" panose="02020603050405020304" pitchFamily="18" charset="0"/>
              </a:rPr>
              <a:t>e)  il rispetto dell’uso del marchio collettivo;</a:t>
            </a:r>
          </a:p>
          <a:p>
            <a:pPr algn="just"/>
            <a:r>
              <a:rPr lang="it-IT" dirty="0">
                <a:latin typeface="Times New Roman" panose="02020603050405020304" pitchFamily="18" charset="0"/>
                <a:cs typeface="Times New Roman" panose="02020603050405020304" pitchFamily="18" charset="0"/>
              </a:rPr>
              <a:t> </a:t>
            </a:r>
          </a:p>
          <a:p>
            <a:pPr algn="just"/>
            <a:r>
              <a:rPr lang="it-IT" dirty="0">
                <a:solidFill>
                  <a:srgbClr val="002060"/>
                </a:solidFill>
                <a:latin typeface="Times New Roman" panose="02020603050405020304" pitchFamily="18" charset="0"/>
                <a:cs typeface="Times New Roman" panose="02020603050405020304" pitchFamily="18" charset="0"/>
              </a:rPr>
              <a:t>3) </a:t>
            </a:r>
            <a:r>
              <a:rPr lang="it-IT" b="1" u="sng" dirty="0">
                <a:solidFill>
                  <a:srgbClr val="002060"/>
                </a:solidFill>
                <a:latin typeface="Times New Roman" panose="02020603050405020304" pitchFamily="18" charset="0"/>
                <a:cs typeface="Times New Roman" panose="02020603050405020304" pitchFamily="18" charset="0"/>
              </a:rPr>
              <a:t>Comunicare l’esistenza stessa del codice</a:t>
            </a:r>
            <a:endParaRPr lang="it-IT" dirty="0">
              <a:solidFill>
                <a:srgbClr val="002060"/>
              </a:solidFill>
              <a:latin typeface="Times New Roman" panose="02020603050405020304" pitchFamily="18" charset="0"/>
              <a:cs typeface="Times New Roman" panose="02020603050405020304" pitchFamily="18" charset="0"/>
            </a:endParaRPr>
          </a:p>
          <a:p>
            <a:pPr algn="just"/>
            <a:r>
              <a:rPr lang="it-IT" b="1"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algn="just"/>
            <a:r>
              <a:rPr lang="it-IT" u="sng" dirty="0">
                <a:latin typeface="Times New Roman" panose="02020603050405020304" pitchFamily="18" charset="0"/>
                <a:cs typeface="Times New Roman" panose="02020603050405020304" pitchFamily="18" charset="0"/>
              </a:rPr>
              <a:t>f)</a:t>
            </a:r>
            <a:r>
              <a:rPr lang="it-IT" dirty="0">
                <a:latin typeface="Times New Roman" panose="02020603050405020304" pitchFamily="18" charset="0"/>
                <a:cs typeface="Times New Roman" panose="02020603050405020304" pitchFamily="18" charset="0"/>
              </a:rPr>
              <a:t> a tutte le istituzioni;</a:t>
            </a:r>
          </a:p>
          <a:p>
            <a:pPr algn="just"/>
            <a:r>
              <a:rPr lang="it-IT" dirty="0">
                <a:latin typeface="Times New Roman" panose="02020603050405020304" pitchFamily="18" charset="0"/>
                <a:cs typeface="Times New Roman" panose="02020603050405020304" pitchFamily="18" charset="0"/>
              </a:rPr>
              <a:t>g) agli operatori del settore;</a:t>
            </a:r>
          </a:p>
          <a:p>
            <a:pPr algn="just"/>
            <a:r>
              <a:rPr lang="it-IT" dirty="0">
                <a:latin typeface="Times New Roman" panose="02020603050405020304" pitchFamily="18" charset="0"/>
                <a:cs typeface="Times New Roman" panose="02020603050405020304" pitchFamily="18" charset="0"/>
              </a:rPr>
              <a:t>h) agli utenti</a:t>
            </a:r>
          </a:p>
          <a:p>
            <a:pPr algn="just"/>
            <a:r>
              <a:rPr lang="it-IT" dirty="0">
                <a:latin typeface="Times New Roman" panose="02020603050405020304" pitchFamily="18" charset="0"/>
                <a:cs typeface="Times New Roman" panose="02020603050405020304" pitchFamily="18" charset="0"/>
              </a:rPr>
              <a:t> </a:t>
            </a:r>
          </a:p>
          <a:p>
            <a:pPr algn="just"/>
            <a:r>
              <a:rPr lang="it-IT" dirty="0">
                <a:solidFill>
                  <a:srgbClr val="002060"/>
                </a:solidFill>
                <a:latin typeface="Times New Roman" panose="02020603050405020304" pitchFamily="18" charset="0"/>
                <a:cs typeface="Times New Roman" panose="02020603050405020304" pitchFamily="18" charset="0"/>
              </a:rPr>
              <a:t>4) </a:t>
            </a:r>
            <a:r>
              <a:rPr lang="it-IT" b="1" u="sng" dirty="0">
                <a:solidFill>
                  <a:srgbClr val="002060"/>
                </a:solidFill>
                <a:latin typeface="Times New Roman" panose="02020603050405020304" pitchFamily="18" charset="0"/>
                <a:cs typeface="Times New Roman" panose="02020603050405020304" pitchFamily="18" charset="0"/>
              </a:rPr>
              <a:t>Sanzionare</a:t>
            </a:r>
            <a:endParaRPr lang="it-IT" dirty="0">
              <a:solidFill>
                <a:srgbClr val="002060"/>
              </a:solidFill>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in maniera appropriata i propri iscritti nel caso di infrazioni.</a:t>
            </a:r>
          </a:p>
          <a:p>
            <a:endParaRPr lang="it-IT" dirty="0"/>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Tree>
    <p:extLst>
      <p:ext uri="{BB962C8B-B14F-4D97-AF65-F5344CB8AC3E}">
        <p14:creationId xmlns:p14="http://schemas.microsoft.com/office/powerpoint/2010/main" val="255305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ubtitle 5"/>
          <p:cNvSpPr>
            <a:spLocks noGrp="1"/>
          </p:cNvSpPr>
          <p:nvPr>
            <p:ph type="subTitle" idx="1"/>
          </p:nvPr>
        </p:nvSpPr>
        <p:spPr>
          <a:xfrm>
            <a:off x="2874496" y="1192945"/>
            <a:ext cx="5174995" cy="5053110"/>
          </a:xfrm>
        </p:spPr>
        <p:txBody>
          <a:bodyPr>
            <a:normAutofit/>
          </a:bodyPr>
          <a:lstStyle/>
          <a:p>
            <a:pPr algn="just"/>
            <a:r>
              <a:rPr lang="it-IT" sz="2000" dirty="0">
                <a:latin typeface="Times New Roman" panose="02020603050405020304" pitchFamily="18" charset="0"/>
                <a:cs typeface="Times New Roman" panose="02020603050405020304" pitchFamily="18" charset="0"/>
              </a:rPr>
              <a:t>Il codice deontologico si compone di quattro titoli che ricomprendono 22 articoli</a:t>
            </a:r>
          </a:p>
          <a:p>
            <a:pPr algn="just"/>
            <a:r>
              <a:rPr lang="it-IT" sz="2000" dirty="0">
                <a:latin typeface="Times New Roman" panose="02020603050405020304" pitchFamily="18" charset="0"/>
                <a:cs typeface="Times New Roman" panose="02020603050405020304" pitchFamily="18" charset="0"/>
              </a:rPr>
              <a:t> </a:t>
            </a:r>
          </a:p>
          <a:p>
            <a:r>
              <a:rPr lang="it-IT" sz="1600" b="1" dirty="0">
                <a:solidFill>
                  <a:srgbClr val="002060"/>
                </a:solidFill>
                <a:latin typeface="Times New Roman" panose="02020603050405020304" pitchFamily="18" charset="0"/>
                <a:cs typeface="Times New Roman" panose="02020603050405020304" pitchFamily="18" charset="0"/>
              </a:rPr>
              <a:t>Titolo I   </a:t>
            </a:r>
          </a:p>
          <a:p>
            <a:r>
              <a:rPr lang="it-IT" b="1" dirty="0">
                <a:solidFill>
                  <a:srgbClr val="002060"/>
                </a:solidFill>
                <a:latin typeface="Times New Roman" panose="02020603050405020304" pitchFamily="18" charset="0"/>
                <a:cs typeface="Times New Roman" panose="02020603050405020304" pitchFamily="18" charset="0"/>
              </a:rPr>
              <a:t>Principi generali</a:t>
            </a:r>
            <a:endParaRPr lang="it-IT" dirty="0">
              <a:solidFill>
                <a:srgbClr val="002060"/>
              </a:solidFill>
              <a:latin typeface="Times New Roman" panose="02020603050405020304" pitchFamily="18" charset="0"/>
              <a:cs typeface="Times New Roman" panose="02020603050405020304" pitchFamily="18" charset="0"/>
            </a:endParaRPr>
          </a:p>
          <a:p>
            <a:pPr algn="just"/>
            <a:r>
              <a:rPr lang="it-IT" sz="2000" b="1" dirty="0">
                <a:latin typeface="Times New Roman" panose="02020603050405020304" pitchFamily="18" charset="0"/>
                <a:cs typeface="Times New Roman" panose="02020603050405020304" pitchFamily="18" charset="0"/>
              </a:rPr>
              <a:t> </a:t>
            </a:r>
            <a:endParaRPr lang="it-IT" sz="2000" dirty="0">
              <a:latin typeface="Times New Roman" panose="02020603050405020304" pitchFamily="18" charset="0"/>
              <a:cs typeface="Times New Roman" panose="02020603050405020304" pitchFamily="18" charset="0"/>
            </a:endParaRPr>
          </a:p>
          <a:p>
            <a:pPr algn="just"/>
            <a:r>
              <a:rPr lang="it-IT" sz="2000" b="1" dirty="0">
                <a:solidFill>
                  <a:srgbClr val="002060"/>
                </a:solidFill>
                <a:latin typeface="Times New Roman" panose="02020603050405020304" pitchFamily="18" charset="0"/>
                <a:cs typeface="Times New Roman" panose="02020603050405020304" pitchFamily="18" charset="0"/>
              </a:rPr>
              <a:t>art. 1  Ambito di applicazione</a:t>
            </a:r>
            <a:endParaRPr lang="it-IT" sz="2000" dirty="0">
              <a:solidFill>
                <a:srgbClr val="002060"/>
              </a:solidFill>
              <a:latin typeface="Times New Roman" panose="02020603050405020304" pitchFamily="18" charset="0"/>
              <a:cs typeface="Times New Roman" panose="02020603050405020304" pitchFamily="18" charset="0"/>
            </a:endParaRPr>
          </a:p>
          <a:p>
            <a:pPr algn="just"/>
            <a:r>
              <a:rPr lang="it-IT" sz="2000" b="1" dirty="0">
                <a:latin typeface="Times New Roman" panose="02020603050405020304" pitchFamily="18" charset="0"/>
                <a:cs typeface="Times New Roman" panose="02020603050405020304" pitchFamily="18" charset="0"/>
              </a:rPr>
              <a:t> </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Il rispetto delle norme contenute nel presente codice è obbligatorio per tutti gli associati ANACI nei rapporti con l’Associazione, tra gli associati e nei confronti dei terzi.</a:t>
            </a:r>
          </a:p>
          <a:p>
            <a:pPr algn="just"/>
            <a:r>
              <a:rPr lang="it-IT" sz="2000" dirty="0">
                <a:latin typeface="Times New Roman" panose="02020603050405020304" pitchFamily="18" charset="0"/>
                <a:cs typeface="Times New Roman" panose="02020603050405020304" pitchFamily="18" charset="0"/>
              </a:rPr>
              <a:t> </a:t>
            </a:r>
          </a:p>
          <a:p>
            <a:endParaRPr lang="it-IT" dirty="0"/>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328" y="1086204"/>
            <a:ext cx="3810000" cy="4685591"/>
          </a:xfrm>
          <a:prstGeom prst="rect">
            <a:avLst/>
          </a:prstGeom>
        </p:spPr>
      </p:pic>
    </p:spTree>
    <p:extLst>
      <p:ext uri="{BB962C8B-B14F-4D97-AF65-F5344CB8AC3E}">
        <p14:creationId xmlns:p14="http://schemas.microsoft.com/office/powerpoint/2010/main" val="92721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92072" cy="6858000"/>
          </a:xfrm>
          <a:prstGeom prst="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ubtitle 5"/>
          <p:cNvSpPr>
            <a:spLocks noGrp="1"/>
          </p:cNvSpPr>
          <p:nvPr>
            <p:ph type="subTitle" idx="1"/>
          </p:nvPr>
        </p:nvSpPr>
        <p:spPr>
          <a:xfrm>
            <a:off x="3047999" y="168813"/>
            <a:ext cx="8853269" cy="6492240"/>
          </a:xfrm>
        </p:spPr>
        <p:txBody>
          <a:bodyPr>
            <a:normAutofit fontScale="62500" lnSpcReduction="20000"/>
          </a:bodyPr>
          <a:lstStyle/>
          <a:p>
            <a:pPr algn="just"/>
            <a:r>
              <a:rPr lang="it-IT" sz="3200" dirty="0">
                <a:solidFill>
                  <a:srgbClr val="002060"/>
                </a:solidFill>
                <a:latin typeface="Times New Roman" panose="02020603050405020304" pitchFamily="18" charset="0"/>
                <a:cs typeface="Times New Roman" panose="02020603050405020304" pitchFamily="18" charset="0"/>
              </a:rPr>
              <a:t> </a:t>
            </a:r>
          </a:p>
          <a:p>
            <a:pPr algn="just"/>
            <a:r>
              <a:rPr lang="it-IT" sz="3200" b="1" dirty="0">
                <a:solidFill>
                  <a:srgbClr val="002060"/>
                </a:solidFill>
                <a:latin typeface="Times New Roman" panose="02020603050405020304" pitchFamily="18" charset="0"/>
                <a:cs typeface="Times New Roman" panose="02020603050405020304" pitchFamily="18" charset="0"/>
              </a:rPr>
              <a:t>art. 2  Definizioni</a:t>
            </a:r>
            <a:endParaRPr lang="it-IT" sz="3200" dirty="0">
              <a:solidFill>
                <a:srgbClr val="002060"/>
              </a:solidFill>
              <a:latin typeface="Times New Roman" panose="02020603050405020304" pitchFamily="18" charset="0"/>
              <a:cs typeface="Times New Roman" panose="02020603050405020304" pitchFamily="18" charset="0"/>
            </a:endParaRPr>
          </a:p>
          <a:p>
            <a:pPr algn="just"/>
            <a:r>
              <a:rPr lang="it-IT" sz="3200" b="1" dirty="0">
                <a:latin typeface="Times New Roman" panose="02020603050405020304" pitchFamily="18" charset="0"/>
                <a:cs typeface="Times New Roman" panose="02020603050405020304" pitchFamily="18" charset="0"/>
              </a:rPr>
              <a:t> </a:t>
            </a:r>
            <a:endParaRPr lang="it-IT" sz="3200" dirty="0">
              <a:latin typeface="Times New Roman" panose="02020603050405020304" pitchFamily="18" charset="0"/>
              <a:cs typeface="Times New Roman" panose="02020603050405020304" pitchFamily="18" charset="0"/>
            </a:endParaRPr>
          </a:p>
          <a:p>
            <a:pPr algn="just"/>
            <a:r>
              <a:rPr lang="it-IT" sz="3200" dirty="0">
                <a:latin typeface="Times New Roman" panose="02020603050405020304" pitchFamily="18" charset="0"/>
                <a:cs typeface="Times New Roman" panose="02020603050405020304" pitchFamily="18" charset="0"/>
              </a:rPr>
              <a:t>ai fini del presente codice:</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Il termine “Codice” indica il presente Codice Deontologico e di Condotta Professionale e contiene i modelli comportamentali che devono essere adottati dagli aderenti nei confronti dell’Associazione, dei Colleghi e degli Utenti;</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 il termine “Amministratore” indica il soggetto Professionista che fornisce servizi di amministrazione condominiale e immobiliare che aderisce al presente codice;</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 il termine “consumatore” o “Utente” indica qualsiasi soggetto che acquisti un servizio per uso o consumo privato e comunque per scopi estranei al suo mestiere, attività o professione; con il termine “consumatore” o “utente” si indica anche il “condominio”;</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  il termine “Associazione” indica l’ANACI</a:t>
            </a:r>
          </a:p>
          <a:p>
            <a:pPr algn="just"/>
            <a:r>
              <a:rPr lang="it-IT" sz="3200" dirty="0">
                <a:latin typeface="Times New Roman" panose="02020603050405020304" pitchFamily="18" charset="0"/>
                <a:cs typeface="Times New Roman" panose="02020603050405020304" pitchFamily="18" charset="0"/>
              </a:rPr>
              <a:t> </a:t>
            </a:r>
          </a:p>
          <a:p>
            <a:pPr algn="just"/>
            <a:r>
              <a:rPr lang="it-IT" sz="3200" dirty="0">
                <a:latin typeface="Times New Roman" panose="02020603050405020304" pitchFamily="18" charset="0"/>
                <a:cs typeface="Times New Roman" panose="02020603050405020304" pitchFamily="18" charset="0"/>
              </a:rPr>
              <a:t>….. il termine “Responsabile del Codice” è il soggetto responsabile della formulazione e revisione del Codice ovvero del </a:t>
            </a:r>
            <a:r>
              <a:rPr lang="it-IT" sz="3200" b="1" dirty="0">
                <a:latin typeface="Times New Roman" panose="02020603050405020304" pitchFamily="18" charset="0"/>
                <a:cs typeface="Times New Roman" panose="02020603050405020304" pitchFamily="18" charset="0"/>
              </a:rPr>
              <a:t>controllo del rispetto </a:t>
            </a:r>
            <a:r>
              <a:rPr lang="it-IT" sz="3200" dirty="0">
                <a:latin typeface="Times New Roman" panose="02020603050405020304" pitchFamily="18" charset="0"/>
                <a:cs typeface="Times New Roman" panose="02020603050405020304" pitchFamily="18" charset="0"/>
              </a:rPr>
              <a:t>dello stesso da parte di coloro che si sono impegnati a rispettarlo</a:t>
            </a:r>
            <a:r>
              <a:rPr lang="it-IT" dirty="0"/>
              <a:t>.</a:t>
            </a:r>
          </a:p>
          <a:p>
            <a:endParaRPr lang="it-IT" dirty="0"/>
          </a:p>
        </p:txBody>
      </p:sp>
      <p:sp>
        <p:nvSpPr>
          <p:cNvPr id="7" name="Teardrop 6"/>
          <p:cNvSpPr/>
          <p:nvPr/>
        </p:nvSpPr>
        <p:spPr>
          <a:xfrm>
            <a:off x="546295" y="4628270"/>
            <a:ext cx="1955409" cy="1871003"/>
          </a:xfrm>
          <a:prstGeom prst="teardrop">
            <a:avLst/>
          </a:prstGeom>
          <a:solidFill>
            <a:srgbClr val="FDEDCF"/>
          </a:solidFill>
          <a:ln>
            <a:solidFill>
              <a:srgbClr val="FDEDC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919087" y="5232205"/>
            <a:ext cx="1434905"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Deontologia</a:t>
            </a:r>
          </a:p>
          <a:p>
            <a:r>
              <a:rPr lang="it-IT" dirty="0">
                <a:latin typeface="Times New Roman" panose="02020603050405020304" pitchFamily="18" charset="0"/>
                <a:cs typeface="Times New Roman" panose="02020603050405020304" pitchFamily="18" charset="0"/>
              </a:rPr>
              <a:t>Professionale</a:t>
            </a:r>
          </a:p>
        </p:txBody>
      </p:sp>
    </p:spTree>
    <p:extLst>
      <p:ext uri="{BB962C8B-B14F-4D97-AF65-F5344CB8AC3E}">
        <p14:creationId xmlns:p14="http://schemas.microsoft.com/office/powerpoint/2010/main" val="18667286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230</TotalTime>
  <Words>526</Words>
  <Application>Microsoft Office PowerPoint</Application>
  <PresentationFormat>Widescreen</PresentationFormat>
  <Paragraphs>363</Paragraphs>
  <Slides>30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30</vt:i4>
      </vt:variant>
    </vt:vector>
  </HeadingPairs>
  <TitlesOfParts>
    <vt:vector size="36" baseType="lpstr">
      <vt:lpstr>Arial</vt:lpstr>
      <vt:lpstr>Calibri</vt:lpstr>
      <vt:lpstr>Calibri Light</vt:lpstr>
      <vt:lpstr>Times New Roman</vt:lpstr>
      <vt:lpstr>Wingdings</vt:lpstr>
      <vt:lpstr>Office Theme</vt:lpstr>
      <vt:lpstr>Deontologia professionale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 presto!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Mulonia</dc:creator>
  <cp:lastModifiedBy>Gaetano Mulonia</cp:lastModifiedBy>
  <cp:revision>47</cp:revision>
  <dcterms:created xsi:type="dcterms:W3CDTF">2018-04-15T16:01:44Z</dcterms:created>
  <dcterms:modified xsi:type="dcterms:W3CDTF">2018-06-16T05:18:12Z</dcterms:modified>
</cp:coreProperties>
</file>