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h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6" r:id="rId9"/>
    <p:sldId id="287" r:id="rId10"/>
    <p:sldId id="288" r:id="rId11"/>
    <p:sldId id="264" r:id="rId12"/>
    <p:sldId id="265" r:id="rId13"/>
    <p:sldId id="289" r:id="rId14"/>
    <p:sldId id="268" r:id="rId15"/>
    <p:sldId id="290" r:id="rId16"/>
    <p:sldId id="282" r:id="rId17"/>
    <p:sldId id="266" r:id="rId18"/>
    <p:sldId id="267" r:id="rId19"/>
    <p:sldId id="291" r:id="rId20"/>
    <p:sldId id="292" r:id="rId21"/>
    <p:sldId id="293" r:id="rId22"/>
    <p:sldId id="284" r:id="rId23"/>
    <p:sldId id="294" r:id="rId24"/>
    <p:sldId id="281" r:id="rId25"/>
    <p:sldId id="269" r:id="rId26"/>
    <p:sldId id="256" r:id="rId27"/>
    <p:sldId id="280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etano Mulonia" initials="GM" lastIdx="22" clrIdx="0">
    <p:extLst>
      <p:ext uri="{19B8F6BF-5375-455C-9EA6-DF929625EA0E}">
        <p15:presenceInfo xmlns:p15="http://schemas.microsoft.com/office/powerpoint/2012/main" userId="87a8ecbb188baf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85696" autoAdjust="0"/>
  </p:normalViewPr>
  <p:slideViewPr>
    <p:cSldViewPr snapToGrid="0">
      <p:cViewPr varScale="1">
        <p:scale>
          <a:sx n="65" d="100"/>
          <a:sy n="65" d="100"/>
        </p:scale>
        <p:origin x="4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2T10:36:37.685" idx="21">
    <p:pos x="7386" y="4040"/>
    <p:text>è il primo scopo quello di riunire , aggregare, solidalizzare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05T17:28:26.154" idx="2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90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3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6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9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8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5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6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7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3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8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1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9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9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2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97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12D574-25AB-4ED9-A06D-4279CBFE712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BE95E-9360-4856-B5BA-33A9034977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lcorrieredelweb.blogspot.com/2015/06/tavola-rotonda-abitare-biotech-bologna.html" TargetMode="External"/><Relationship Id="rId2" Type="http://schemas.openxmlformats.org/officeDocument/2006/relationships/image" Target="../media/image5.php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lcorrieredelweb.blogspot.com/2015/06/tavola-rotonda-abitare-biotech-bologna.html" TargetMode="External"/><Relationship Id="rId2" Type="http://schemas.openxmlformats.org/officeDocument/2006/relationships/image" Target="../media/image5.ph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omangio/826672593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lcorrieredelweb.blogspot.com/2015/06/tavola-rotonda-abitare-biotech-bologna.html" TargetMode="External"/><Relationship Id="rId5" Type="http://schemas.openxmlformats.org/officeDocument/2006/relationships/image" Target="../media/image5.php"/><Relationship Id="rId4" Type="http://schemas.openxmlformats.org/officeDocument/2006/relationships/hyperlink" Target="http://www.metroricerche.it/blog/2013/08/09/scale-mobili-puntualizzazioni-parte-2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amiaombra.it/il-vecchio-e-il-mar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lcorrieredelweb.blogspot.com/2015/06/tavola-rotonda-abitare-biotech-bologna.html" TargetMode="External"/><Relationship Id="rId5" Type="http://schemas.openxmlformats.org/officeDocument/2006/relationships/image" Target="../media/image5.php"/><Relationship Id="rId4" Type="http://schemas.openxmlformats.org/officeDocument/2006/relationships/hyperlink" Target="https://creativecommons.org/licenses/by-nc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5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8539"/>
            <a:ext cx="10905066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790956"/>
            <a:ext cx="10579608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330" y="1275587"/>
            <a:ext cx="9596842" cy="3319285"/>
          </a:xfrm>
        </p:spPr>
        <p:txBody>
          <a:bodyPr anchor="ctr">
            <a:normAutofit/>
          </a:bodyPr>
          <a:lstStyle/>
          <a:p>
            <a:r>
              <a:rPr lang="en-US" sz="6000" dirty="0" err="1">
                <a:solidFill>
                  <a:srgbClr val="FFFFFF"/>
                </a:solidFill>
              </a:rPr>
              <a:t>Condominio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950685" y="3906524"/>
            <a:ext cx="8271930" cy="189314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Aspetti pratici nello svolgimento della professione </a:t>
            </a:r>
          </a:p>
          <a:p>
            <a:endParaRPr lang="it-IT" dirty="0">
              <a:solidFill>
                <a:srgbClr val="FFFFFF"/>
              </a:solidFill>
            </a:endParaRPr>
          </a:p>
          <a:p>
            <a:r>
              <a:rPr lang="it-IT" dirty="0">
                <a:solidFill>
                  <a:srgbClr val="FFFFFF"/>
                </a:solidFill>
              </a:rPr>
              <a:t>                       				 A Cura</a:t>
            </a:r>
          </a:p>
          <a:p>
            <a:r>
              <a:rPr lang="it-IT" dirty="0">
                <a:solidFill>
                  <a:srgbClr val="FFFFFF"/>
                </a:solidFill>
              </a:rPr>
              <a:t>							Avv. Gaetano Mulonia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5551" y="4769963"/>
            <a:ext cx="1300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67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0DA10C-FF52-4CD0-8802-DD95E85A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Questionario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FB4DD9-F628-4510-830A-B7FDC3938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I crediti di fine anno risultanti a consuntivo  a favore dei singoli condomini, come si gestiscono? E come sono definiti dal 1130-bis?</a:t>
            </a:r>
          </a:p>
        </p:txBody>
      </p:sp>
    </p:spTree>
    <p:extLst>
      <p:ext uri="{BB962C8B-B14F-4D97-AF65-F5344CB8AC3E}">
        <p14:creationId xmlns:p14="http://schemas.microsoft.com/office/powerpoint/2010/main" val="2987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Questionario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Innovazioni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Nella legislazione non esiste una definizione di Innovazione, danne tu una.</a:t>
            </a:r>
          </a:p>
          <a:p>
            <a:r>
              <a:rPr lang="it-IT" dirty="0">
                <a:solidFill>
                  <a:srgbClr val="212121"/>
                </a:solidFill>
              </a:rPr>
              <a:t>Nella legislazione non esiste una definizione di decoro architettonico, danne tu una</a:t>
            </a:r>
          </a:p>
          <a:p>
            <a:r>
              <a:rPr lang="it-IT" dirty="0">
                <a:solidFill>
                  <a:srgbClr val="212121"/>
                </a:solidFill>
              </a:rPr>
              <a:t>Ricordi in quali articoli il codice civile disciplina il contratto d’appalto?</a:t>
            </a:r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Questionario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I </a:t>
            </a:r>
            <a:r>
              <a:rPr lang="en-US" sz="3600" dirty="0" err="1">
                <a:solidFill>
                  <a:srgbClr val="FFFFFF"/>
                </a:solidFill>
              </a:rPr>
              <a:t>contratti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Conosci </a:t>
            </a:r>
            <a:r>
              <a:rPr lang="it-IT" dirty="0">
                <a:solidFill>
                  <a:srgbClr val="FF0000"/>
                </a:solidFill>
              </a:rPr>
              <a:t>il contratto d’opera</a:t>
            </a:r>
            <a:r>
              <a:rPr lang="it-IT" dirty="0">
                <a:solidFill>
                  <a:srgbClr val="212121"/>
                </a:solidFill>
              </a:rPr>
              <a:t>?</a:t>
            </a:r>
          </a:p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Ne hai stipulati? </a:t>
            </a:r>
          </a:p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Quali sono gli elementi fondamentali?</a:t>
            </a:r>
          </a:p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Qual è l’articolo del c.c. che lo prevede?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 </a:t>
            </a:r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5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9CBE9C-C871-44A3-94E6-AB446DB6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I contratti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3DCF07-79B4-4037-97A7-61C550140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Conosci il </a:t>
            </a:r>
            <a:r>
              <a:rPr lang="it-IT" dirty="0">
                <a:solidFill>
                  <a:srgbClr val="FF0000"/>
                </a:solidFill>
              </a:rPr>
              <a:t>contratto d’appalto</a:t>
            </a:r>
            <a:r>
              <a:rPr lang="it-IT" dirty="0">
                <a:solidFill>
                  <a:srgbClr val="212121"/>
                </a:solidFill>
              </a:rPr>
              <a:t>?</a:t>
            </a:r>
          </a:p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Sai quali sono gli elementi fondamentali e quale articolo del c.c. lo prevede?</a:t>
            </a:r>
          </a:p>
        </p:txBody>
      </p:sp>
    </p:spTree>
    <p:extLst>
      <p:ext uri="{BB962C8B-B14F-4D97-AF65-F5344CB8AC3E}">
        <p14:creationId xmlns:p14="http://schemas.microsoft.com/office/powerpoint/2010/main" val="4116882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87DE83-2431-4AFE-A317-686A0CB1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questionario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17540D-E115-4894-9B15-48766239D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                      IN TEMA DI APPALTO</a:t>
            </a:r>
          </a:p>
          <a:p>
            <a:endParaRPr lang="it-IT" dirty="0">
              <a:solidFill>
                <a:srgbClr val="212121"/>
              </a:solidFill>
            </a:endParaRPr>
          </a:p>
          <a:p>
            <a:r>
              <a:rPr lang="it-IT" dirty="0">
                <a:solidFill>
                  <a:srgbClr val="212121"/>
                </a:solidFill>
              </a:rPr>
              <a:t>Sapresti indicare alcuni dei principali compiti del DIRETTORE DEI LAVORI’</a:t>
            </a:r>
          </a:p>
          <a:p>
            <a:r>
              <a:rPr lang="it-IT" dirty="0">
                <a:solidFill>
                  <a:srgbClr val="212121"/>
                </a:solidFill>
              </a:rPr>
              <a:t>Quali sono i compiti del COORDINATORE DELLA SICUREZZA? Chi lo nomina?</a:t>
            </a:r>
          </a:p>
          <a:p>
            <a:r>
              <a:rPr lang="it-IT" dirty="0">
                <a:solidFill>
                  <a:srgbClr val="212121"/>
                </a:solidFill>
              </a:rPr>
              <a:t>Al fine di eludere le responsabilità relative ad eventuali «</a:t>
            </a:r>
            <a:r>
              <a:rPr lang="it-IT" dirty="0" err="1">
                <a:solidFill>
                  <a:srgbClr val="212121"/>
                </a:solidFill>
              </a:rPr>
              <a:t>culpe</a:t>
            </a:r>
            <a:r>
              <a:rPr lang="it-IT" dirty="0">
                <a:solidFill>
                  <a:srgbClr val="212121"/>
                </a:solidFill>
              </a:rPr>
              <a:t> in </a:t>
            </a:r>
            <a:r>
              <a:rPr lang="it-IT" dirty="0" err="1">
                <a:solidFill>
                  <a:srgbClr val="212121"/>
                </a:solidFill>
              </a:rPr>
              <a:t>eligendo</a:t>
            </a:r>
            <a:r>
              <a:rPr lang="it-IT" dirty="0">
                <a:solidFill>
                  <a:srgbClr val="212121"/>
                </a:solidFill>
              </a:rPr>
              <a:t>» l’amministratore a quali parametri si affida prima di conferire un incarico alle Imprese e quali documenti richiede? </a:t>
            </a:r>
          </a:p>
          <a:p>
            <a:r>
              <a:rPr lang="it-IT" dirty="0">
                <a:solidFill>
                  <a:srgbClr val="212121"/>
                </a:solidFill>
              </a:rPr>
              <a:t>Sapresti identificare le «scialuppe di salvataggio» per l’Amministratore in tema di appalto?</a:t>
            </a:r>
          </a:p>
          <a:p>
            <a:endParaRPr lang="it-IT" dirty="0">
              <a:solidFill>
                <a:srgbClr val="212121"/>
              </a:solidFill>
            </a:endParaRPr>
          </a:p>
          <a:p>
            <a:endParaRPr lang="it-IT" dirty="0">
              <a:solidFill>
                <a:srgbClr val="212121"/>
              </a:solidFill>
            </a:endParaRPr>
          </a:p>
          <a:p>
            <a:endParaRPr lang="it-IT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7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4851B3-F188-46D3-ACA6-B365AF74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questionario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2C165E-A78C-40EE-B9C3-F7CD8589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Il </a:t>
            </a:r>
            <a:r>
              <a:rPr lang="it-IT" dirty="0">
                <a:solidFill>
                  <a:srgbClr val="FF0000"/>
                </a:solidFill>
              </a:rPr>
              <a:t>contratto di mandato</a:t>
            </a:r>
          </a:p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Tratti fondamentali, articolo che lo prevede.</a:t>
            </a:r>
          </a:p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Può il mandatario realizzare interessi o tutelare diritti che non sono propri del mandante?</a:t>
            </a:r>
          </a:p>
        </p:txBody>
      </p:sp>
    </p:spTree>
    <p:extLst>
      <p:ext uri="{BB962C8B-B14F-4D97-AF65-F5344CB8AC3E}">
        <p14:creationId xmlns:p14="http://schemas.microsoft.com/office/powerpoint/2010/main" val="253993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576006-5A94-49EE-8F67-53395A44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questionario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3E1227-FFC0-4FAF-9AB5-21FA3816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   In tema di nomina:</a:t>
            </a:r>
          </a:p>
          <a:p>
            <a:r>
              <a:rPr lang="it-IT" dirty="0">
                <a:solidFill>
                  <a:srgbClr val="212121"/>
                </a:solidFill>
              </a:rPr>
              <a:t>La prorogatio imperii vige., non vige….come la pensi a proposito</a:t>
            </a:r>
          </a:p>
          <a:p>
            <a:r>
              <a:rPr lang="it-IT" dirty="0">
                <a:solidFill>
                  <a:srgbClr val="212121"/>
                </a:solidFill>
              </a:rPr>
              <a:t>La nomina formalizzata legittimamente una volta, vale per quanto tempo? O vale ad libitum? Che ne dici nel merito?</a:t>
            </a:r>
          </a:p>
        </p:txBody>
      </p:sp>
    </p:spTree>
    <p:extLst>
      <p:ext uri="{BB962C8B-B14F-4D97-AF65-F5344CB8AC3E}">
        <p14:creationId xmlns:p14="http://schemas.microsoft.com/office/powerpoint/2010/main" val="60349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F68BF5-80BD-4C3C-B014-AA953C7A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Questionario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la dissociazione dalla lite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E76733-BEF6-4BC8-BF8C-2ED8FC1A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In tema di dissociazione dalle liti è applicabile la disciplina relativa al «conflitto di interesse»?</a:t>
            </a:r>
          </a:p>
          <a:p>
            <a:r>
              <a:rPr lang="it-IT" dirty="0">
                <a:solidFill>
                  <a:srgbClr val="212121"/>
                </a:solidFill>
              </a:rPr>
              <a:t>Le forme possibili del dissenso, elencale</a:t>
            </a:r>
          </a:p>
          <a:p>
            <a:r>
              <a:rPr lang="it-IT" dirty="0">
                <a:solidFill>
                  <a:srgbClr val="212121"/>
                </a:solidFill>
              </a:rPr>
              <a:t>Il dissenso può essere manifestato per le liti «interne»?</a:t>
            </a:r>
          </a:p>
          <a:p>
            <a:r>
              <a:rPr lang="it-IT" dirty="0">
                <a:solidFill>
                  <a:srgbClr val="212121"/>
                </a:solidFill>
              </a:rPr>
              <a:t>La disciplina ex art. 1132 c.c. , è derogabile o non derogabile?</a:t>
            </a:r>
          </a:p>
        </p:txBody>
      </p:sp>
    </p:spTree>
    <p:extLst>
      <p:ext uri="{BB962C8B-B14F-4D97-AF65-F5344CB8AC3E}">
        <p14:creationId xmlns:p14="http://schemas.microsoft.com/office/powerpoint/2010/main" val="70723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FFDCFC-EEDA-4142-80B9-4398B01E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893382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Questionario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la rappresentanza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B37919-561A-4AC7-B3BF-30423487D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La rappresentanza del condominio è disciplina derogabile o meno?</a:t>
            </a:r>
          </a:p>
          <a:p>
            <a:r>
              <a:rPr lang="it-IT" dirty="0">
                <a:solidFill>
                  <a:srgbClr val="212121"/>
                </a:solidFill>
              </a:rPr>
              <a:t>L’amministratore ha sempre necessità di ottenere un mandato assembleare per costituirsi in giudizio…..l’affermazione è esatta?</a:t>
            </a:r>
          </a:p>
          <a:p>
            <a:r>
              <a:rPr lang="it-IT" dirty="0">
                <a:solidFill>
                  <a:srgbClr val="212121"/>
                </a:solidFill>
              </a:rPr>
              <a:t>L’amministratore ha sempre necessità di ottenere un mandato assembleare per partecipare alle sedute di mediazione!………l’affermazione è esatta?</a:t>
            </a:r>
          </a:p>
        </p:txBody>
      </p:sp>
    </p:spTree>
    <p:extLst>
      <p:ext uri="{BB962C8B-B14F-4D97-AF65-F5344CB8AC3E}">
        <p14:creationId xmlns:p14="http://schemas.microsoft.com/office/powerpoint/2010/main" val="326738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790A3-4295-47D7-B324-A65BA6CB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3052552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Questionario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Art. 1133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2C928E-F16B-4E06-BEF9-46E1EDD5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Conosci l’art. 1133 c.c. ? Sai brevemente descriverne il contenuto e commentarlo?</a:t>
            </a:r>
          </a:p>
        </p:txBody>
      </p:sp>
    </p:spTree>
    <p:extLst>
      <p:ext uri="{BB962C8B-B14F-4D97-AF65-F5344CB8AC3E}">
        <p14:creationId xmlns:p14="http://schemas.microsoft.com/office/powerpoint/2010/main" val="247287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Norma UNI 10801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12121"/>
                </a:solidFill>
              </a:rPr>
              <a:t>Cosè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l’UNI</a:t>
            </a:r>
            <a:r>
              <a:rPr lang="en-US" dirty="0">
                <a:solidFill>
                  <a:srgbClr val="212121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E’ </a:t>
            </a:r>
            <a:r>
              <a:rPr lang="en-US" dirty="0" err="1">
                <a:solidFill>
                  <a:srgbClr val="212121"/>
                </a:solidFill>
              </a:rPr>
              <a:t>L’ente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Italiano</a:t>
            </a:r>
            <a:r>
              <a:rPr lang="en-US" dirty="0">
                <a:solidFill>
                  <a:srgbClr val="212121"/>
                </a:solidFill>
              </a:rPr>
              <a:t> di </a:t>
            </a:r>
            <a:r>
              <a:rPr lang="en-US" dirty="0" err="1">
                <a:solidFill>
                  <a:srgbClr val="212121"/>
                </a:solidFill>
              </a:rPr>
              <a:t>formazione</a:t>
            </a:r>
            <a:r>
              <a:rPr lang="en-US" dirty="0">
                <a:solidFill>
                  <a:srgbClr val="21212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Cosa </a:t>
            </a:r>
            <a:r>
              <a:rPr lang="en-US" dirty="0" err="1">
                <a:solidFill>
                  <a:srgbClr val="212121"/>
                </a:solidFill>
              </a:rPr>
              <a:t>regolamenta</a:t>
            </a:r>
            <a:r>
              <a:rPr lang="en-US" dirty="0">
                <a:solidFill>
                  <a:srgbClr val="212121"/>
                </a:solidFill>
              </a:rPr>
              <a:t> la </a:t>
            </a:r>
            <a:r>
              <a:rPr lang="en-US" dirty="0" err="1">
                <a:solidFill>
                  <a:srgbClr val="212121"/>
                </a:solidFill>
              </a:rPr>
              <a:t>norma</a:t>
            </a:r>
            <a:r>
              <a:rPr lang="en-US" dirty="0">
                <a:solidFill>
                  <a:srgbClr val="212121"/>
                </a:solidFill>
              </a:rPr>
              <a:t> 10801?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212121"/>
                </a:solidFill>
              </a:rPr>
              <a:t>L’attività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professionale</a:t>
            </a:r>
            <a:r>
              <a:rPr lang="en-US" dirty="0">
                <a:solidFill>
                  <a:srgbClr val="212121"/>
                </a:solidFill>
              </a:rPr>
              <a:t> non </a:t>
            </a:r>
            <a:r>
              <a:rPr lang="en-US" dirty="0" err="1">
                <a:solidFill>
                  <a:srgbClr val="212121"/>
                </a:solidFill>
              </a:rPr>
              <a:t>regolamentata</a:t>
            </a:r>
            <a:r>
              <a:rPr lang="en-US" dirty="0">
                <a:solidFill>
                  <a:srgbClr val="212121"/>
                </a:solidFill>
              </a:rPr>
              <a:t> di </a:t>
            </a:r>
            <a:r>
              <a:rPr lang="en-US" dirty="0" err="1">
                <a:solidFill>
                  <a:srgbClr val="212121"/>
                </a:solidFill>
              </a:rPr>
              <a:t>Amministratore</a:t>
            </a:r>
            <a:r>
              <a:rPr lang="en-US" dirty="0">
                <a:solidFill>
                  <a:srgbClr val="212121"/>
                </a:solidFill>
              </a:rPr>
              <a:t> di </a:t>
            </a:r>
            <a:r>
              <a:rPr lang="en-US" dirty="0" err="1">
                <a:solidFill>
                  <a:srgbClr val="212121"/>
                </a:solidFill>
              </a:rPr>
              <a:t>condominio</a:t>
            </a:r>
            <a:r>
              <a:rPr lang="en-US" dirty="0">
                <a:solidFill>
                  <a:srgbClr val="212121"/>
                </a:solidFill>
              </a:rPr>
              <a:t>-I </a:t>
            </a:r>
            <a:r>
              <a:rPr lang="en-US" dirty="0" err="1">
                <a:solidFill>
                  <a:srgbClr val="212121"/>
                </a:solidFill>
              </a:rPr>
              <a:t>requisiti</a:t>
            </a:r>
            <a:r>
              <a:rPr lang="en-US" dirty="0">
                <a:solidFill>
                  <a:srgbClr val="212121"/>
                </a:solidFill>
              </a:rPr>
              <a:t>, </a:t>
            </a:r>
            <a:r>
              <a:rPr lang="en-US" dirty="0" err="1">
                <a:solidFill>
                  <a:srgbClr val="212121"/>
                </a:solidFill>
              </a:rPr>
              <a:t>l’abilità</a:t>
            </a:r>
            <a:r>
              <a:rPr lang="en-US" dirty="0">
                <a:solidFill>
                  <a:srgbClr val="212121"/>
                </a:solidFill>
              </a:rPr>
              <a:t> e la </a:t>
            </a:r>
            <a:r>
              <a:rPr lang="en-US" dirty="0" err="1">
                <a:solidFill>
                  <a:srgbClr val="212121"/>
                </a:solidFill>
              </a:rPr>
              <a:t>competenza</a:t>
            </a:r>
            <a:r>
              <a:rPr lang="en-US" dirty="0">
                <a:solidFill>
                  <a:srgbClr val="21212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La prima </a:t>
            </a:r>
            <a:r>
              <a:rPr lang="en-US" dirty="0" err="1">
                <a:solidFill>
                  <a:srgbClr val="212121"/>
                </a:solidFill>
              </a:rPr>
              <a:t>versione</a:t>
            </a:r>
            <a:r>
              <a:rPr lang="en-US" dirty="0">
                <a:solidFill>
                  <a:srgbClr val="212121"/>
                </a:solidFill>
              </a:rPr>
              <a:t> e’ </a:t>
            </a:r>
            <a:r>
              <a:rPr lang="en-US" dirty="0" err="1">
                <a:solidFill>
                  <a:srgbClr val="212121"/>
                </a:solidFill>
              </a:rPr>
              <a:t>stata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editata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nel</a:t>
            </a:r>
            <a:r>
              <a:rPr lang="en-US" dirty="0">
                <a:solidFill>
                  <a:srgbClr val="212121"/>
                </a:solidFill>
              </a:rPr>
              <a:t> 1988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Ed è </a:t>
            </a:r>
            <a:r>
              <a:rPr lang="en-US" dirty="0" err="1">
                <a:solidFill>
                  <a:srgbClr val="212121"/>
                </a:solidFill>
              </a:rPr>
              <a:t>stata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sostituita</a:t>
            </a:r>
            <a:r>
              <a:rPr lang="en-US" dirty="0">
                <a:solidFill>
                  <a:srgbClr val="212121"/>
                </a:solidFill>
              </a:rPr>
              <a:t>, </a:t>
            </a:r>
            <a:r>
              <a:rPr lang="en-US" dirty="0" err="1">
                <a:solidFill>
                  <a:srgbClr val="212121"/>
                </a:solidFill>
              </a:rPr>
              <a:t>innovata</a:t>
            </a:r>
            <a:r>
              <a:rPr lang="en-US" dirty="0">
                <a:solidFill>
                  <a:srgbClr val="212121"/>
                </a:solidFill>
              </a:rPr>
              <a:t> ed </a:t>
            </a:r>
            <a:r>
              <a:rPr lang="en-US" dirty="0" err="1">
                <a:solidFill>
                  <a:srgbClr val="212121"/>
                </a:solidFill>
              </a:rPr>
              <a:t>integrata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Novembre</a:t>
            </a:r>
            <a:r>
              <a:rPr lang="en-US" dirty="0">
                <a:solidFill>
                  <a:srgbClr val="212121"/>
                </a:solidFill>
              </a:rPr>
              <a:t> 2016 </a:t>
            </a:r>
          </a:p>
        </p:txBody>
      </p:sp>
    </p:spTree>
    <p:extLst>
      <p:ext uri="{BB962C8B-B14F-4D97-AF65-F5344CB8AC3E}">
        <p14:creationId xmlns:p14="http://schemas.microsoft.com/office/powerpoint/2010/main" val="329404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4124C1-984C-4782-9596-CA73824F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Questionario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art. 1134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C20A27-1FE7-4749-B925-6A505BCD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Conosci l’art. 1134? Commenta brevemente il contenuto.</a:t>
            </a:r>
          </a:p>
        </p:txBody>
      </p:sp>
    </p:spTree>
    <p:extLst>
      <p:ext uri="{BB962C8B-B14F-4D97-AF65-F5344CB8AC3E}">
        <p14:creationId xmlns:p14="http://schemas.microsoft.com/office/powerpoint/2010/main" val="52028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C6CC69-7DD8-41C4-943D-C8A24059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Questionario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Il Regolamento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813E37-C8F7-4B89-9188-D1F60D6B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In tema di regolamento di condominio</a:t>
            </a:r>
          </a:p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Conosci la distinzione tra norme contrattuali e quelle assembleari?</a:t>
            </a:r>
          </a:p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Tutte le disposizioni del regolamento contrattuale si modificano con l’apporto dell’unanimità dei partecipanti al condominio?</a:t>
            </a:r>
          </a:p>
        </p:txBody>
      </p:sp>
    </p:spTree>
    <p:extLst>
      <p:ext uri="{BB962C8B-B14F-4D97-AF65-F5344CB8AC3E}">
        <p14:creationId xmlns:p14="http://schemas.microsoft.com/office/powerpoint/2010/main" val="3546333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57" y="954754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Questionario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In </a:t>
            </a:r>
            <a:r>
              <a:rPr lang="en-US" sz="3600" dirty="0" err="1">
                <a:solidFill>
                  <a:srgbClr val="FFFFFF"/>
                </a:solidFill>
              </a:rPr>
              <a:t>Generale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78303" y="1617165"/>
            <a:ext cx="5953630" cy="3621183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rgbClr val="212121"/>
                </a:solidFill>
              </a:rPr>
              <a:t>Conosci</a:t>
            </a:r>
            <a:r>
              <a:rPr lang="en-US" dirty="0">
                <a:solidFill>
                  <a:srgbClr val="212121"/>
                </a:solidFill>
              </a:rPr>
              <a:t> </a:t>
            </a:r>
            <a:r>
              <a:rPr lang="en-US" dirty="0" err="1">
                <a:solidFill>
                  <a:srgbClr val="212121"/>
                </a:solidFill>
              </a:rPr>
              <a:t>Arera</a:t>
            </a:r>
            <a:r>
              <a:rPr lang="en-US" dirty="0">
                <a:solidFill>
                  <a:srgbClr val="212121"/>
                </a:solidFill>
              </a:rPr>
              <a:t>? </a:t>
            </a:r>
            <a:r>
              <a:rPr lang="en-US" dirty="0" err="1">
                <a:solidFill>
                  <a:srgbClr val="212121"/>
                </a:solidFill>
              </a:rPr>
              <a:t>Cos’è</a:t>
            </a:r>
            <a:r>
              <a:rPr lang="en-US" dirty="0">
                <a:solidFill>
                  <a:srgbClr val="212121"/>
                </a:solidFill>
              </a:rPr>
              <a:t>?</a:t>
            </a:r>
          </a:p>
          <a:p>
            <a:r>
              <a:rPr lang="it-IT" dirty="0"/>
              <a:t>L’ultima delibera della stessa in tema di morosità nel pagamento dei canoni di acqua sai a cosa si riferisce? Ne conosci l’apporto innovativo?</a:t>
            </a:r>
          </a:p>
          <a:p>
            <a:pPr marL="0" indent="0">
              <a:buNone/>
            </a:pPr>
            <a:endParaRPr lang="en-U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4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64D04A-8F5A-482E-B8EC-9C64816C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Questionario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D8568D-0AFD-409C-A80D-31CEFC98A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Conosci il progetto E-Mob sponsorizzato da ANACI? Se si cosa ne pensi?</a:t>
            </a:r>
          </a:p>
        </p:txBody>
      </p:sp>
    </p:spTree>
    <p:extLst>
      <p:ext uri="{BB962C8B-B14F-4D97-AF65-F5344CB8AC3E}">
        <p14:creationId xmlns:p14="http://schemas.microsoft.com/office/powerpoint/2010/main" val="345567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EFE86-631F-4F9B-96BE-1A0C60D0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highlight>
                  <a:srgbClr val="FF0000"/>
                </a:highlight>
              </a:rPr>
              <a:t>Statuto Art. 2  Scopi e finalità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AAEEC-6D07-4FB2-8697-9776B783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98133"/>
            <a:ext cx="5314543" cy="48598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3200" dirty="0"/>
              <a:t>a</a:t>
            </a:r>
            <a:r>
              <a:rPr lang="it-IT" sz="3600" dirty="0"/>
              <a:t>) riunire, rappresentare ed organizzare coloro che esercitano, a carattere continuativo e professionale, l’attività di amministratore di beni immobili;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0BD298-6AFB-48A0-BC96-8D30D50AD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15579" y="623916"/>
            <a:ext cx="2933746" cy="38349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28B8FF5-766B-4858-8291-91BC0A61D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15579" y="593103"/>
            <a:ext cx="2933746" cy="38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87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14261-8022-4092-B61D-B503FC04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286808"/>
            <a:ext cx="5006336" cy="1084792"/>
          </a:xfrm>
        </p:spPr>
        <p:txBody>
          <a:bodyPr>
            <a:normAutofit/>
          </a:bodyPr>
          <a:lstStyle/>
          <a:p>
            <a:r>
              <a:rPr lang="it-IT" dirty="0"/>
              <a:t>Anaci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DEBB715-2FD6-4477-8644-D1D930EEB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620" y="490008"/>
            <a:ext cx="3686222" cy="481859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EDC8A4-F078-43D7-8650-D164B4837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1219200"/>
            <a:ext cx="5006336" cy="5351992"/>
          </a:xfrm>
        </p:spPr>
        <p:txBody>
          <a:bodyPr anchor="t">
            <a:noAutofit/>
          </a:bodyPr>
          <a:lstStyle/>
          <a:p>
            <a:r>
              <a:rPr lang="it-IT" sz="2400" dirty="0"/>
              <a:t>E’ l’Associazione che meglio rappresenta i contenuti della legge n. 4 2013 e che ha sempre creduto nella forza della formazione sin dalla sua fondazione.</a:t>
            </a:r>
          </a:p>
          <a:p>
            <a:r>
              <a:rPr lang="it-IT" sz="2400" dirty="0"/>
              <a:t>Snodo fondamentale per chi esercita la professione immobiliare e che offre i migliori strumenti informativi e pratici di crescita culturale.</a:t>
            </a:r>
          </a:p>
          <a:p>
            <a:r>
              <a:rPr lang="it-IT" sz="2400" b="1" dirty="0"/>
              <a:t>Tutto da coniugare con la voglia e la passione di essere professionista tra i professionisti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55472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6016D9-251A-4BC5-98F4-F95BD7310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8895" y="1445292"/>
            <a:ext cx="3235572" cy="2889114"/>
          </a:xfrm>
        </p:spPr>
        <p:txBody>
          <a:bodyPr anchor="b">
            <a:normAutofit/>
          </a:bodyPr>
          <a:lstStyle/>
          <a:p>
            <a:pPr algn="l"/>
            <a:r>
              <a:rPr lang="it-IT" dirty="0"/>
              <a:t>Le scale di Escher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CA730B-C963-43FE-B238-BBEC785CA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it-IT" sz="2000" dirty="0"/>
              <a:t>                     I percorsi virtuosi </a:t>
            </a:r>
          </a:p>
        </p:txBody>
      </p:sp>
      <p:pic>
        <p:nvPicPr>
          <p:cNvPr id="5" name="Immagine 4" descr="Immagine che contiene oggetto, motore, edificio, interni&#10;&#10;Descrizione generata automaticamente">
            <a:extLst>
              <a:ext uri="{FF2B5EF4-FFF2-40B4-BE49-F238E27FC236}">
                <a16:creationId xmlns:a16="http://schemas.microsoft.com/office/drawing/2014/main" id="{69B097EA-E482-4F0A-94BA-79EF954E8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58" r="20928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46FB50-EB01-4F42-8505-B7EDC2377802}"/>
              </a:ext>
            </a:extLst>
          </p:cNvPr>
          <p:cNvSpPr txBox="1"/>
          <p:nvPr/>
        </p:nvSpPr>
        <p:spPr>
          <a:xfrm>
            <a:off x="12007271" y="665794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it-IT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01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141EC-F850-47AF-9D0C-FA461B8C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   non </a:t>
            </a:r>
            <a:r>
              <a:rPr lang="en-US" dirty="0" err="1"/>
              <a:t>più</a:t>
            </a:r>
            <a:r>
              <a:rPr lang="en-US" dirty="0"/>
              <a:t> le scale di Escher</a:t>
            </a:r>
          </a:p>
        </p:txBody>
      </p:sp>
      <p:pic>
        <p:nvPicPr>
          <p:cNvPr id="23" name="Segnaposto contenuto 4" descr="Immagine che contiene esterni&#10;&#10;Descrizione generata automaticamente">
            <a:extLst>
              <a:ext uri="{FF2B5EF4-FFF2-40B4-BE49-F238E27FC236}">
                <a16:creationId xmlns:a16="http://schemas.microsoft.com/office/drawing/2014/main" id="{5DADAE41-A952-49C6-B0D4-CA716795C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50699" y="2557463"/>
            <a:ext cx="5090602" cy="33178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7471C95-A9CB-41C5-BF6A-FE04E3238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538" y="526557"/>
            <a:ext cx="305819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97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CF130-C84A-4B4D-BF80-7C095643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66" y="365125"/>
            <a:ext cx="10456333" cy="1325563"/>
          </a:xfrm>
        </p:spPr>
        <p:txBody>
          <a:bodyPr/>
          <a:lstStyle/>
          <a:p>
            <a:r>
              <a:rPr lang="it-IT" dirty="0"/>
              <a:t>                                          ………e tu ora hai</a:t>
            </a:r>
          </a:p>
        </p:txBody>
      </p:sp>
      <p:pic>
        <p:nvPicPr>
          <p:cNvPr id="5" name="Segnaposto contenuto 4" descr="Immagine che contiene testo, ricevuta&#10;&#10;Descrizione generata automaticamente">
            <a:extLst>
              <a:ext uri="{FF2B5EF4-FFF2-40B4-BE49-F238E27FC236}">
                <a16:creationId xmlns:a16="http://schemas.microsoft.com/office/drawing/2014/main" id="{C230BE69-C2E3-4435-9C9B-CB7A4BCD3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533" y="491067"/>
            <a:ext cx="5791199" cy="61976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9BFE99-A1B8-4475-A274-63FDD745D826}"/>
              </a:ext>
            </a:extLst>
          </p:cNvPr>
          <p:cNvSpPr txBox="1"/>
          <p:nvPr/>
        </p:nvSpPr>
        <p:spPr>
          <a:xfrm>
            <a:off x="838200" y="521996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://blog.lamiaombra.it/il-vecchio-e-il-mar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/3.0/"/>
              </a:rPr>
              <a:t>CC BY-NC</a:t>
            </a:r>
            <a:endParaRPr lang="it-IT" sz="90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874A8DA-B18E-4D69-8D77-C0DBFAF5D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45778" y="1393302"/>
            <a:ext cx="4371975" cy="49260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FD97B77-20F3-488D-8F68-17B69BCF4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29399" y="1462194"/>
            <a:ext cx="4371975" cy="49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5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DC4032-1EBF-43F0-A045-DA2EC28F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45485A3-3C11-43FD-A913-27E25DE3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it-IT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700F0-A132-4E69-86EC-E2226656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721C69-B27F-4FB7-A35E-48FB76912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1713112"/>
            <a:ext cx="2433793" cy="32529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9EF08C-0CEB-490B-BB65-480687C1B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3C6DB5-DE1A-4AD2-96A6-A84014B95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1092200"/>
            <a:ext cx="6260114" cy="47836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300" dirty="0"/>
              <a:t>								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3600" dirty="0"/>
              <a:t>E’ stato un piacere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3600" dirty="0"/>
              <a:t>A Olbia mi sento a casa</a:t>
            </a:r>
          </a:p>
          <a:p>
            <a:pPr marL="0" indent="0">
              <a:lnSpc>
                <a:spcPct val="90000"/>
              </a:lnSpc>
              <a:buNone/>
            </a:pPr>
            <a:endParaRPr lang="it-IT" sz="1300" dirty="0"/>
          </a:p>
          <a:p>
            <a:pPr marL="0" indent="0">
              <a:lnSpc>
                <a:spcPct val="90000"/>
              </a:lnSpc>
              <a:buNone/>
            </a:pPr>
            <a:endParaRPr lang="it-IT" sz="1300" dirty="0"/>
          </a:p>
          <a:p>
            <a:pPr marL="0" indent="0">
              <a:lnSpc>
                <a:spcPct val="90000"/>
              </a:lnSpc>
              <a:buNone/>
            </a:pPr>
            <a:endParaRPr lang="it-IT" sz="1300" dirty="0"/>
          </a:p>
          <a:p>
            <a:pPr marL="0" indent="0">
              <a:lnSpc>
                <a:spcPct val="90000"/>
              </a:lnSpc>
              <a:buNone/>
            </a:pPr>
            <a:endParaRPr lang="it-IT" sz="1300" dirty="0"/>
          </a:p>
          <a:p>
            <a:pPr marL="0" indent="0">
              <a:lnSpc>
                <a:spcPct val="90000"/>
              </a:lnSpc>
              <a:buNone/>
            </a:pPr>
            <a:endParaRPr lang="it-IT" sz="2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900" dirty="0"/>
              <a:t>                          Alla prossima</a:t>
            </a:r>
          </a:p>
          <a:p>
            <a:pPr marL="0" indent="0">
              <a:lnSpc>
                <a:spcPct val="90000"/>
              </a:lnSpc>
              <a:buNone/>
            </a:pPr>
            <a:endParaRPr lang="it-IT" sz="29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900" dirty="0"/>
              <a:t>                                                                     </a:t>
            </a:r>
            <a:r>
              <a:rPr lang="it-IT" sz="2900" dirty="0">
                <a:latin typeface="Blackadder ITC" panose="04020505051007020D02" pitchFamily="82" charset="0"/>
              </a:rPr>
              <a:t>Gaetano Mulonia</a:t>
            </a:r>
          </a:p>
        </p:txBody>
      </p:sp>
    </p:spTree>
    <p:extLst>
      <p:ext uri="{BB962C8B-B14F-4D97-AF65-F5344CB8AC3E}">
        <p14:creationId xmlns:p14="http://schemas.microsoft.com/office/powerpoint/2010/main" val="312689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Il </a:t>
            </a:r>
            <a:r>
              <a:rPr lang="en-US" sz="3600" dirty="0" err="1">
                <a:solidFill>
                  <a:srgbClr val="FFFFFF"/>
                </a:solidFill>
              </a:rPr>
              <a:t>contesto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Assicurare il costante monitoraggio delle nuove leggi;</a:t>
            </a:r>
          </a:p>
          <a:p>
            <a:r>
              <a:rPr lang="it-IT" dirty="0">
                <a:solidFill>
                  <a:srgbClr val="212121"/>
                </a:solidFill>
              </a:rPr>
              <a:t>Assicurare coerenza con il Quadro Europeo delle qualifiche (EQF)</a:t>
            </a:r>
          </a:p>
          <a:p>
            <a:r>
              <a:rPr lang="it-IT" dirty="0">
                <a:solidFill>
                  <a:srgbClr val="212121"/>
                </a:solidFill>
              </a:rPr>
              <a:t>Garantire il coinvolgimento di tutte le parti interessate ai vari livelli pertinenti;</a:t>
            </a:r>
          </a:p>
          <a:p>
            <a:r>
              <a:rPr lang="it-IT" dirty="0">
                <a:solidFill>
                  <a:srgbClr val="212121"/>
                </a:solidFill>
              </a:rPr>
              <a:t>Fornire specifiche indicazioni per i processi di valutazione e convalida delle conoscenze, abilità e competenze</a:t>
            </a:r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6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Conoscenza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abilità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competenza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I) risultato dell’assimilazione di informazioni attraverso l’apprendimento,</a:t>
            </a:r>
          </a:p>
          <a:p>
            <a:r>
              <a:rPr lang="it-IT" dirty="0">
                <a:solidFill>
                  <a:srgbClr val="212121"/>
                </a:solidFill>
              </a:rPr>
              <a:t>II) capacità di applicare conoscenze per portare a termine compiti e risolvere  problemi,</a:t>
            </a:r>
          </a:p>
          <a:p>
            <a:r>
              <a:rPr lang="it-IT" dirty="0">
                <a:solidFill>
                  <a:srgbClr val="212121"/>
                </a:solidFill>
              </a:rPr>
              <a:t>III) comprovata capacità di utilizzare conoscenze, abilità e capacità personali in situazioni di lavoro o di studio  esercitabili con un determinato grado di autonomia e responsabilità</a:t>
            </a:r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300" dirty="0" err="1">
                <a:solidFill>
                  <a:srgbClr val="FFFFFF"/>
                </a:solidFill>
              </a:rPr>
              <a:t>Questionario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>I </a:t>
            </a:r>
            <a:r>
              <a:rPr lang="en-US" sz="3300" dirty="0" err="1">
                <a:solidFill>
                  <a:srgbClr val="FFFFFF"/>
                </a:solidFill>
              </a:rPr>
              <a:t>Compiti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dell’Amministr</a:t>
            </a:r>
            <a:r>
              <a:rPr lang="en-US" sz="33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Rientra tra i compiti dell’Amministratore:</a:t>
            </a:r>
          </a:p>
          <a:p>
            <a:r>
              <a:rPr lang="it-IT" dirty="0">
                <a:solidFill>
                  <a:srgbClr val="212121"/>
                </a:solidFill>
              </a:rPr>
              <a:t>A) accettare l’incarico di mandato</a:t>
            </a:r>
          </a:p>
          <a:p>
            <a:r>
              <a:rPr lang="it-IT" dirty="0">
                <a:solidFill>
                  <a:srgbClr val="212121"/>
                </a:solidFill>
              </a:rPr>
              <a:t>B) presenziare e dirigere tutte le assemblee</a:t>
            </a:r>
          </a:p>
          <a:p>
            <a:r>
              <a:rPr lang="it-IT" dirty="0">
                <a:solidFill>
                  <a:srgbClr val="212121"/>
                </a:solidFill>
              </a:rPr>
              <a:t>C) Elevare sanzioni a fronte delle trasgressioni del regolamento condominiale</a:t>
            </a:r>
          </a:p>
          <a:p>
            <a:r>
              <a:rPr lang="it-IT" dirty="0">
                <a:solidFill>
                  <a:srgbClr val="212121"/>
                </a:solidFill>
              </a:rPr>
              <a:t>D) Trattare e proteggere i dati personali dei condomini</a:t>
            </a:r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7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Questionario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E) Verificare la costituzione dell’Assemblea,</a:t>
            </a:r>
          </a:p>
          <a:p>
            <a:r>
              <a:rPr lang="it-IT" dirty="0">
                <a:solidFill>
                  <a:srgbClr val="212121"/>
                </a:solidFill>
              </a:rPr>
              <a:t>F) Gestire le votazioni e la proclamazione dei risultati assembleari.</a:t>
            </a:r>
          </a:p>
          <a:p>
            <a:r>
              <a:rPr lang="it-IT" dirty="0">
                <a:solidFill>
                  <a:srgbClr val="212121"/>
                </a:solidFill>
              </a:rPr>
              <a:t>G) conoscere gli elementi di comunicazione interpersonale e dinamiche relazionali ,</a:t>
            </a:r>
          </a:p>
          <a:p>
            <a:r>
              <a:rPr lang="it-IT" dirty="0">
                <a:solidFill>
                  <a:srgbClr val="212121"/>
                </a:solidFill>
              </a:rPr>
              <a:t>H) Conoscere i metodi di risoluzione dei conflitti e le tecniche di negoziazione</a:t>
            </a:r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2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Questionario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212121"/>
                </a:solidFill>
              </a:rPr>
              <a:t>L’Amministratore deve:</a:t>
            </a:r>
          </a:p>
          <a:p>
            <a:r>
              <a:rPr lang="it-IT" dirty="0">
                <a:solidFill>
                  <a:srgbClr val="212121"/>
                </a:solidFill>
              </a:rPr>
              <a:t> conoscere la legislazione in materia bancaria e creditizia</a:t>
            </a:r>
          </a:p>
          <a:p>
            <a:r>
              <a:rPr lang="it-IT" dirty="0">
                <a:solidFill>
                  <a:srgbClr val="212121"/>
                </a:solidFill>
              </a:rPr>
              <a:t>Conoscere la legislazione tributaria e fiscale,</a:t>
            </a:r>
          </a:p>
          <a:p>
            <a:r>
              <a:rPr lang="it-IT" dirty="0">
                <a:solidFill>
                  <a:srgbClr val="212121"/>
                </a:solidFill>
              </a:rPr>
              <a:t>Conoscere le norme sulla sicurezza </a:t>
            </a:r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9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885BA6-0EF0-44E9-A69F-5628D3E6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Questionario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8841FA-3539-439B-B67C-E94514147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/>
              <a:t>Regolamentare la fruizione dei servizi nell’interesse comune, </a:t>
            </a:r>
          </a:p>
          <a:p>
            <a:pPr marL="0" indent="0">
              <a:buNone/>
            </a:pPr>
            <a:r>
              <a:rPr lang="it-IT" dirty="0"/>
              <a:t>     se si con quale modalità?</a:t>
            </a:r>
          </a:p>
          <a:p>
            <a:r>
              <a:rPr lang="it-IT" dirty="0"/>
              <a:t>Regolamentare i flussi finanziari </a:t>
            </a:r>
          </a:p>
          <a:p>
            <a:r>
              <a:rPr lang="it-IT" dirty="0"/>
              <a:t>Custodire i documenti comuni</a:t>
            </a:r>
            <a:endParaRPr lang="it-IT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9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C692D6-DA2A-4A94-AD42-BB5402C1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Questionario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il bilancio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A34CCF-271F-4D36-A4FF-70B4BD433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212121"/>
                </a:solidFill>
              </a:rPr>
              <a:t>La nota esplicativa, nei termini dell’art. 1130 bis  si compone di…………….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737147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1017</Words>
  <Application>Microsoft Office PowerPoint</Application>
  <PresentationFormat>Widescreen</PresentationFormat>
  <Paragraphs>133</Paragraphs>
  <Slides>29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Blackadder ITC</vt:lpstr>
      <vt:lpstr>Calibri</vt:lpstr>
      <vt:lpstr>Garamond</vt:lpstr>
      <vt:lpstr>Organico</vt:lpstr>
      <vt:lpstr>Condominio</vt:lpstr>
      <vt:lpstr>Norma UNI 10801</vt:lpstr>
      <vt:lpstr>Il contesto</vt:lpstr>
      <vt:lpstr>Conoscenza abilità competenza</vt:lpstr>
      <vt:lpstr>Questionario  I Compiti dell’Amministr.</vt:lpstr>
      <vt:lpstr>Questionario</vt:lpstr>
      <vt:lpstr>Questionario</vt:lpstr>
      <vt:lpstr>Questionario</vt:lpstr>
      <vt:lpstr>Questionario il bilancio</vt:lpstr>
      <vt:lpstr>Questionario</vt:lpstr>
      <vt:lpstr>Questionario Innovazioni</vt:lpstr>
      <vt:lpstr>Questionario I contratti</vt:lpstr>
      <vt:lpstr>I contratti</vt:lpstr>
      <vt:lpstr>questionario</vt:lpstr>
      <vt:lpstr>questionario</vt:lpstr>
      <vt:lpstr>questionario</vt:lpstr>
      <vt:lpstr>Questionario la dissociazione dalla lite</vt:lpstr>
      <vt:lpstr>Questionario la rappresentanza</vt:lpstr>
      <vt:lpstr>Questionario Art. 1133</vt:lpstr>
      <vt:lpstr>Questionario art. 1134</vt:lpstr>
      <vt:lpstr>Questionario Il Regolamento</vt:lpstr>
      <vt:lpstr>Questionario In Generale</vt:lpstr>
      <vt:lpstr>Questionario</vt:lpstr>
      <vt:lpstr>Statuto Art. 2  Scopi e finalità</vt:lpstr>
      <vt:lpstr>Anaci</vt:lpstr>
      <vt:lpstr>Le scale di Escher</vt:lpstr>
      <vt:lpstr>N   non più le scale di Escher</vt:lpstr>
      <vt:lpstr>                                          ………e tu ora hai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Condominio</dc:title>
  <dc:creator>Gaetano Mulonia</dc:creator>
  <cp:lastModifiedBy>Gaetano Mulonia</cp:lastModifiedBy>
  <cp:revision>7</cp:revision>
  <dcterms:created xsi:type="dcterms:W3CDTF">2020-01-30T17:19:34Z</dcterms:created>
  <dcterms:modified xsi:type="dcterms:W3CDTF">2020-02-01T06:38:31Z</dcterms:modified>
</cp:coreProperties>
</file>